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86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78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895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13" b="1" i="0">
                <a:solidFill>
                  <a:srgbClr val="0089CF"/>
                </a:solidFill>
                <a:latin typeface="Century Gothic"/>
                <a:cs typeface="Century Gothic"/>
              </a:defRPr>
            </a:lvl1pPr>
          </a:lstStyle>
          <a:p>
            <a:pPr marL="102621">
              <a:spcBef>
                <a:spcPts val="64"/>
              </a:spcBef>
            </a:pPr>
            <a:fld id="{81D60167-4931-47E6-BA6A-407CBD079E47}" type="slidenum">
              <a:rPr lang="tr-TR" spc="19" smtClean="0"/>
              <a:pPr marL="102621">
                <a:spcBef>
                  <a:spcPts val="64"/>
                </a:spcBef>
              </a:pPr>
              <a:t>‹#›</a:t>
            </a:fld>
            <a:r>
              <a:rPr lang="tr-TR" spc="122" smtClean="0"/>
              <a:t> </a:t>
            </a:r>
            <a:r>
              <a:rPr lang="tr-TR" spc="16" smtClean="0"/>
              <a:t>l</a:t>
            </a:r>
            <a:r>
              <a:rPr lang="tr-TR" spc="122" smtClean="0"/>
              <a:t> </a:t>
            </a:r>
            <a:r>
              <a:rPr lang="tr-TR" b="0" spc="45" smtClean="0">
                <a:latin typeface="Calibri"/>
                <a:cs typeface="Calibri"/>
              </a:rPr>
              <a:t>305</a:t>
            </a:r>
            <a:endParaRPr lang="tr-TR" b="0" spc="45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659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1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00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789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42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69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0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805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501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0E2B9-FAB3-401A-A53B-51F11CCE8276}" type="datetimeFigureOut">
              <a:rPr lang="tr-TR" smtClean="0"/>
              <a:t>29.09.2025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7633C-B8BE-4494-BD57-364438FE6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357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8338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14457" y="6550043"/>
            <a:ext cx="207288" cy="37059"/>
          </a:xfrm>
          <a:custGeom>
            <a:avLst/>
            <a:gdLst/>
            <a:ahLst/>
            <a:cxnLst/>
            <a:rect l="l" t="t" r="r" b="b"/>
            <a:pathLst>
              <a:path w="323215" h="57784">
                <a:moveTo>
                  <a:pt x="0" y="57594"/>
                </a:moveTo>
                <a:lnTo>
                  <a:pt x="322605" y="57594"/>
                </a:lnTo>
                <a:lnTo>
                  <a:pt x="322605" y="0"/>
                </a:lnTo>
                <a:lnTo>
                  <a:pt x="0" y="0"/>
                </a:lnTo>
                <a:lnTo>
                  <a:pt x="0" y="57594"/>
                </a:lnTo>
                <a:close/>
              </a:path>
            </a:pathLst>
          </a:custGeom>
          <a:solidFill>
            <a:srgbClr val="0089CF"/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3" name="object 3"/>
          <p:cNvSpPr/>
          <p:nvPr/>
        </p:nvSpPr>
        <p:spPr>
          <a:xfrm>
            <a:off x="3672894" y="6550043"/>
            <a:ext cx="4067560" cy="37059"/>
          </a:xfrm>
          <a:custGeom>
            <a:avLst/>
            <a:gdLst/>
            <a:ahLst/>
            <a:cxnLst/>
            <a:rect l="l" t="t" r="r" b="b"/>
            <a:pathLst>
              <a:path w="6342380" h="57784">
                <a:moveTo>
                  <a:pt x="6341999" y="0"/>
                </a:moveTo>
                <a:lnTo>
                  <a:pt x="0" y="0"/>
                </a:lnTo>
                <a:lnTo>
                  <a:pt x="0" y="57594"/>
                </a:lnTo>
                <a:lnTo>
                  <a:pt x="6341999" y="57594"/>
                </a:lnTo>
                <a:lnTo>
                  <a:pt x="6341999" y="0"/>
                </a:lnTo>
                <a:close/>
              </a:path>
            </a:pathLst>
          </a:custGeom>
          <a:solidFill>
            <a:srgbClr val="0089CF"/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4" name="object 4"/>
          <p:cNvSpPr/>
          <p:nvPr/>
        </p:nvSpPr>
        <p:spPr>
          <a:xfrm>
            <a:off x="3672894" y="484850"/>
            <a:ext cx="265116" cy="184889"/>
          </a:xfrm>
          <a:custGeom>
            <a:avLst/>
            <a:gdLst/>
            <a:ahLst/>
            <a:cxnLst/>
            <a:rect l="l" t="t" r="r" b="b"/>
            <a:pathLst>
              <a:path w="413384" h="288290">
                <a:moveTo>
                  <a:pt x="413003" y="0"/>
                </a:moveTo>
                <a:lnTo>
                  <a:pt x="0" y="0"/>
                </a:lnTo>
                <a:lnTo>
                  <a:pt x="0" y="287997"/>
                </a:lnTo>
                <a:lnTo>
                  <a:pt x="413003" y="287997"/>
                </a:lnTo>
                <a:lnTo>
                  <a:pt x="413003" y="0"/>
                </a:lnTo>
                <a:close/>
              </a:path>
            </a:pathLst>
          </a:custGeom>
          <a:solidFill>
            <a:srgbClr val="0089CF"/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5" name="object 5"/>
          <p:cNvSpPr txBox="1"/>
          <p:nvPr/>
        </p:nvSpPr>
        <p:spPr>
          <a:xfrm>
            <a:off x="4722945" y="528492"/>
            <a:ext cx="384439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b="1" spc="13" dirty="0">
                <a:solidFill>
                  <a:srgbClr val="FFFFFF"/>
                </a:solidFill>
                <a:latin typeface="Century Gothic"/>
                <a:cs typeface="Century Gothic"/>
              </a:rPr>
              <a:t>CHA</a:t>
            </a:r>
            <a:r>
              <a:rPr sz="513" b="1" dirty="0">
                <a:solidFill>
                  <a:srgbClr val="FFFFFF"/>
                </a:solidFill>
                <a:latin typeface="Century Gothic"/>
                <a:cs typeface="Century Gothic"/>
              </a:rPr>
              <a:t>P</a:t>
            </a:r>
            <a:r>
              <a:rPr sz="513" b="1" spc="67" dirty="0">
                <a:solidFill>
                  <a:srgbClr val="FFFFFF"/>
                </a:solidFill>
                <a:latin typeface="Century Gothic"/>
                <a:cs typeface="Century Gothic"/>
              </a:rPr>
              <a:t>TER</a:t>
            </a:r>
            <a:r>
              <a:rPr sz="513" b="1" spc="-3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19" dirty="0">
                <a:solidFill>
                  <a:srgbClr val="FFFFFF"/>
                </a:solidFill>
                <a:latin typeface="Century Gothic"/>
                <a:cs typeface="Century Gothic"/>
              </a:rPr>
              <a:t>6</a:t>
            </a:r>
            <a:endParaRPr sz="513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49923" y="528492"/>
            <a:ext cx="1733640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b="1" spc="-10" dirty="0">
                <a:solidFill>
                  <a:srgbClr val="FFFFFF"/>
                </a:solidFill>
                <a:latin typeface="Century Gothic"/>
                <a:cs typeface="Century Gothic"/>
              </a:rPr>
              <a:t>Diabetes</a:t>
            </a:r>
            <a:r>
              <a:rPr sz="513" b="1" spc="-13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-19" dirty="0">
                <a:solidFill>
                  <a:srgbClr val="FFFFFF"/>
                </a:solidFill>
                <a:latin typeface="Century Gothic"/>
                <a:cs typeface="Century Gothic"/>
              </a:rPr>
              <a:t>and</a:t>
            </a:r>
            <a:r>
              <a:rPr sz="513" b="1" spc="-13" dirty="0">
                <a:solidFill>
                  <a:srgbClr val="FFFFFF"/>
                </a:solidFill>
                <a:latin typeface="Century Gothic"/>
                <a:cs typeface="Century Gothic"/>
              </a:rPr>
              <a:t> Ramadan: </a:t>
            </a:r>
            <a:r>
              <a:rPr sz="513" b="1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513" b="1" spc="-13" dirty="0">
                <a:solidFill>
                  <a:srgbClr val="FFFFFF"/>
                </a:solidFill>
                <a:latin typeface="Century Gothic"/>
                <a:cs typeface="Century Gothic"/>
              </a:rPr>
              <a:t> Medico-Religious</a:t>
            </a:r>
            <a:r>
              <a:rPr sz="513"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-13" dirty="0">
                <a:solidFill>
                  <a:srgbClr val="FFFFFF"/>
                </a:solidFill>
                <a:latin typeface="Century Gothic"/>
                <a:cs typeface="Century Gothic"/>
              </a:rPr>
              <a:t>Perspective</a:t>
            </a:r>
            <a:endParaRPr sz="513">
              <a:latin typeface="Century Gothic"/>
              <a:cs typeface="Century Gothic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/>
          </p:nvPr>
        </p:nvGraphicFramePr>
        <p:xfrm>
          <a:off x="2191826" y="1"/>
          <a:ext cx="7869990" cy="54865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1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0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6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9100">
                <a:tc gridSpan="5">
                  <a:txBody>
                    <a:bodyPr/>
                    <a:lstStyle/>
                    <a:p>
                      <a:pPr marL="1425575" marR="1028065" indent="-389890">
                        <a:lnSpc>
                          <a:spcPct val="104200"/>
                        </a:lnSpc>
                        <a:spcBef>
                          <a:spcPts val="14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TABLE</a:t>
                      </a:r>
                      <a:r>
                        <a:rPr sz="500" spc="-7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spc="-1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1:</a:t>
                      </a:r>
                      <a:r>
                        <a:rPr sz="500" spc="-6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b="1" spc="6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ELEMENTS</a:t>
                      </a:r>
                      <a:r>
                        <a:rPr sz="5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3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FOR</a:t>
                      </a:r>
                      <a:r>
                        <a:rPr sz="500" b="1" spc="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5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RISK</a:t>
                      </a:r>
                      <a:r>
                        <a:rPr sz="5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CALCULATION</a:t>
                      </a:r>
                      <a:r>
                        <a:rPr sz="5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AND</a:t>
                      </a:r>
                      <a:r>
                        <a:rPr sz="500" b="1" spc="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4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SUGGESTED</a:t>
                      </a:r>
                      <a:r>
                        <a:rPr sz="5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5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RISK</a:t>
                      </a:r>
                      <a:r>
                        <a:rPr sz="5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SCORE</a:t>
                      </a:r>
                      <a:r>
                        <a:rPr sz="5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3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FOR</a:t>
                      </a:r>
                      <a:r>
                        <a:rPr sz="500" b="1" spc="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5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PEOPLE </a:t>
                      </a:r>
                      <a:r>
                        <a:rPr sz="500" b="1" spc="-2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10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WITH</a:t>
                      </a:r>
                      <a:r>
                        <a:rPr sz="500" b="1" spc="-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6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DIABETES</a:t>
                      </a:r>
                      <a:r>
                        <a:rPr sz="500" b="1" spc="-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6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MELLITUS</a:t>
                      </a:r>
                      <a:r>
                        <a:rPr sz="5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(DM)</a:t>
                      </a:r>
                      <a:r>
                        <a:rPr sz="500" b="1" spc="-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8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THAT</a:t>
                      </a:r>
                      <a:r>
                        <a:rPr sz="500" b="1" spc="-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6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SEEK</a:t>
                      </a:r>
                      <a:r>
                        <a:rPr sz="5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4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TO</a:t>
                      </a:r>
                      <a:r>
                        <a:rPr sz="500" b="1" spc="-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6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FAST</a:t>
                      </a:r>
                      <a:r>
                        <a:rPr sz="500" b="1" spc="-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DURING</a:t>
                      </a:r>
                      <a:r>
                        <a:rPr sz="5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1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RAMADAN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11810" marB="0">
                    <a:solidFill>
                      <a:srgbClr val="006C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19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spc="6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500" spc="-1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500" spc="4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Element</a:t>
                      </a:r>
                      <a:endParaRPr sz="500">
                        <a:latin typeface="Calibri"/>
                        <a:cs typeface="Calibri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spc="6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500" spc="-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500" spc="5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Score</a:t>
                      </a:r>
                      <a:endParaRPr sz="500">
                        <a:latin typeface="Calibri"/>
                        <a:cs typeface="Calibri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spc="6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500" spc="-1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500" spc="4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Element</a:t>
                      </a:r>
                      <a:endParaRPr sz="500">
                        <a:latin typeface="Calibri"/>
                        <a:cs typeface="Calibri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spc="6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500" spc="-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500" spc="5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Score</a:t>
                      </a:r>
                      <a:endParaRPr sz="500">
                        <a:latin typeface="Calibri"/>
                        <a:cs typeface="Calibri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199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1.</a:t>
                      </a:r>
                      <a:r>
                        <a:rPr sz="5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Diabetes</a:t>
                      </a:r>
                      <a:r>
                        <a:rPr sz="5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type </a:t>
                      </a:r>
                      <a:r>
                        <a:rPr sz="500" b="1" spc="-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and</a:t>
                      </a:r>
                      <a:r>
                        <a:rPr sz="5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duration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8.</a:t>
                      </a:r>
                      <a:r>
                        <a:rPr sz="500" b="1" spc="-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MVD</a:t>
                      </a:r>
                      <a:r>
                        <a:rPr sz="5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Complications/Comorbidities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20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spc="-6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ype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1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diab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tes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Un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table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MVD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6.5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20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spc="-6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ype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diab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tes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table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MVD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201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i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2.</a:t>
                      </a:r>
                      <a:r>
                        <a:rPr sz="500" b="1" i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i="1" spc="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Duration</a:t>
                      </a:r>
                      <a:r>
                        <a:rPr sz="500" b="1" i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i="1" spc="2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of</a:t>
                      </a:r>
                      <a:r>
                        <a:rPr sz="500" b="1" i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i="1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Diabetes</a:t>
                      </a:r>
                      <a:r>
                        <a:rPr sz="500" b="1" i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(years)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MVD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619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du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ation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≥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9.</a:t>
                      </a:r>
                      <a:r>
                        <a:rPr sz="5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Renal</a:t>
                      </a:r>
                      <a:r>
                        <a:rPr sz="5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Complications/Comorbidities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619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du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ation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&lt;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eGFR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&lt;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30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500" i="1" spc="3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500" i="1" spc="-5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min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6.5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6201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3.</a:t>
                      </a:r>
                      <a:r>
                        <a:rPr sz="5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-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Presence</a:t>
                      </a:r>
                      <a:r>
                        <a:rPr sz="5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2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of</a:t>
                      </a:r>
                      <a:r>
                        <a:rPr sz="5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-2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hypoglycaemia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eGFR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30–45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500" i="1" spc="3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500" i="1" spc="-5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min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620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Hypogl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caemia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una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w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eness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6.5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eGFR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45–60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500" i="1" spc="3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500" i="1" spc="-5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min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620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Recent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ev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hypogl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caemia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5.5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eGFR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&gt;60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500" i="1" spc="3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500" i="1" spc="-5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min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619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Multiple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w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eekly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Hypogl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caemia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3.5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10.</a:t>
                      </a:r>
                      <a:r>
                        <a:rPr sz="500" b="1" spc="-3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Pregnancy*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620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spc="-3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Hypoglycaemia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3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less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3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than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3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1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5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time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4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per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3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week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egnant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within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ta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*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6.5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620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hypogl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caemia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egnant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within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ta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*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3.5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6201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4.</a:t>
                      </a:r>
                      <a:r>
                        <a:rPr sz="5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Level </a:t>
                      </a:r>
                      <a:r>
                        <a:rPr sz="500" b="1" spc="2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of</a:t>
                      </a:r>
                      <a:r>
                        <a:rPr sz="5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-4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glycaemic</a:t>
                      </a:r>
                      <a:r>
                        <a:rPr sz="5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control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egnant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619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HbA1c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ev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els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&gt;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9%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(11.7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mmol/L)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11.</a:t>
                      </a:r>
                      <a:r>
                        <a:rPr sz="500" b="1" spc="-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3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Frailty</a:t>
                      </a:r>
                      <a:r>
                        <a:rPr sz="500" b="1" spc="-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and </a:t>
                      </a:r>
                      <a:r>
                        <a:rPr sz="5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Cognitive</a:t>
                      </a:r>
                      <a:r>
                        <a:rPr sz="500" b="1" spc="-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function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620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HbA1c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ev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els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7.5–9%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(9.4–11.7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mmol/L)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Impai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ed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cogniti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function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Fr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ail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6.5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620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HbA1c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ev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els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&lt;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7.5%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(9.4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mmol/L)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9385" indent="-88265">
                        <a:lnSpc>
                          <a:spcPct val="100000"/>
                        </a:lnSpc>
                        <a:spcBef>
                          <a:spcPts val="315"/>
                        </a:spcBef>
                        <a:buChar char="&gt;"/>
                        <a:tabLst>
                          <a:tab pos="160020" algn="l"/>
                        </a:tabLst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70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ea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old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with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home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suppo</a:t>
                      </a:r>
                      <a:r>
                        <a:rPr sz="500" i="1" spc="3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3.5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6201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5.</a:t>
                      </a:r>
                      <a:r>
                        <a:rPr sz="5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Type</a:t>
                      </a:r>
                      <a:r>
                        <a:rPr sz="500" b="1" spc="-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2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of</a:t>
                      </a:r>
                      <a:r>
                        <a:rPr sz="500" b="1" spc="-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treatment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ailty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loss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cogniti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function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619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Multiple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daily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mi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x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ed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insulin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Injections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12.</a:t>
                      </a:r>
                      <a:r>
                        <a:rPr sz="500" b="1" spc="-2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Physical</a:t>
                      </a:r>
                      <a:r>
                        <a:rPr sz="500" b="1" spc="-2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Labour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620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Basal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Bolus/Insulin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pump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Highly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Intense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ph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sical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labour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620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Once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daily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Mi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x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ed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insulin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Mode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ate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Intense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Ph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sical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abour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620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Basal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Insulin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ph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sical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labour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619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spc="-3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Glibenclamide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13.</a:t>
                      </a:r>
                      <a:r>
                        <a:rPr sz="5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Previous</a:t>
                      </a:r>
                      <a:r>
                        <a:rPr sz="5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Ramadan</a:t>
                      </a:r>
                      <a:r>
                        <a:rPr sz="500" b="1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Experience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620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Gliclazide/MR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Glimepride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Repeglanide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all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negati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xperience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619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Other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including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SU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Insulin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negati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positi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xperience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6199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6.</a:t>
                      </a:r>
                      <a:r>
                        <a:rPr sz="5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Self-Monitoring</a:t>
                      </a:r>
                      <a:r>
                        <a:rPr sz="500" b="1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2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of</a:t>
                      </a:r>
                      <a:r>
                        <a:rPr sz="500" b="1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Blood</a:t>
                      </a:r>
                      <a:r>
                        <a:rPr sz="5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-3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Glucose</a:t>
                      </a:r>
                      <a:r>
                        <a:rPr sz="500" b="1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(SMBG)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14.</a:t>
                      </a:r>
                      <a:r>
                        <a:rPr sz="5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2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Fasting</a:t>
                      </a:r>
                      <a:r>
                        <a:rPr sz="5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hours</a:t>
                      </a:r>
                      <a:r>
                        <a:rPr sz="5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5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(location)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46208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Indicated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but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conducted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≥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hou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4620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Indicated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but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conducted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su</a:t>
                      </a:r>
                      <a:r>
                        <a:rPr sz="500" i="1" spc="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b-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timally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828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&lt;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hou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5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onducted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as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indicated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40317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40317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5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7.</a:t>
                      </a:r>
                      <a:r>
                        <a:rPr sz="5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Acute </a:t>
                      </a:r>
                      <a:r>
                        <a:rPr sz="5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complications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40317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4620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500" i="1" spc="-1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500" i="1" spc="2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HONC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3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months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rowSpan="3" gridSpan="3"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400" spc="8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DKA</a:t>
                      </a:r>
                      <a:r>
                        <a:rPr sz="400" spc="1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7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sz="400" spc="1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4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Diabetic</a:t>
                      </a:r>
                      <a:r>
                        <a:rPr sz="400" spc="1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4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Ketoacidosis</a:t>
                      </a:r>
                      <a:endParaRPr sz="400">
                        <a:latin typeface="Calibri"/>
                        <a:cs typeface="Calibri"/>
                      </a:endParaRPr>
                    </a:p>
                    <a:p>
                      <a:pPr marL="256540" marR="671195">
                        <a:lnSpc>
                          <a:spcPct val="119100"/>
                        </a:lnSpc>
                      </a:pPr>
                      <a:r>
                        <a:rPr sz="400" spc="8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HONC</a:t>
                      </a:r>
                      <a:r>
                        <a:rPr sz="400" spc="2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7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sz="400" spc="2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4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Hyperglycaemic</a:t>
                      </a:r>
                      <a:r>
                        <a:rPr sz="400" spc="2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4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Hyperosmolar</a:t>
                      </a:r>
                      <a:r>
                        <a:rPr sz="400" spc="2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3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Nonketotic</a:t>
                      </a:r>
                      <a:r>
                        <a:rPr sz="400" spc="2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6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Coma </a:t>
                      </a:r>
                      <a:r>
                        <a:rPr sz="400" spc="-14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7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eGFR</a:t>
                      </a:r>
                      <a:r>
                        <a:rPr sz="400" spc="1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7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sz="400" spc="2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4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Estimated</a:t>
                      </a:r>
                      <a:r>
                        <a:rPr sz="400" spc="2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3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glomerular</a:t>
                      </a:r>
                      <a:r>
                        <a:rPr sz="400" spc="2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filtration </a:t>
                      </a:r>
                      <a:r>
                        <a:rPr sz="400" spc="3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rate</a:t>
                      </a:r>
                      <a:endParaRPr sz="400">
                        <a:latin typeface="Calibri"/>
                        <a:cs typeface="Calibri"/>
                      </a:endParaRPr>
                    </a:p>
                    <a:p>
                      <a:pPr marL="2565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400" spc="5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MVD</a:t>
                      </a:r>
                      <a:r>
                        <a:rPr sz="400" spc="5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7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sz="400" spc="1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4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Macrovascular</a:t>
                      </a:r>
                      <a:r>
                        <a:rPr sz="400" spc="1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" spc="50" dirty="0">
                          <a:solidFill>
                            <a:srgbClr val="58595B"/>
                          </a:solidFill>
                          <a:latin typeface="Calibri"/>
                          <a:cs typeface="Calibri"/>
                        </a:rPr>
                        <a:t>disease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7738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4620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500" i="1" spc="-1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500" i="1" spc="2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HONC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6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months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065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500" i="1" spc="-1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500" i="1" spc="2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HONC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5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12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months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6064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500">
                        <a:latin typeface="Century Gothic"/>
                        <a:cs typeface="Century Gothic"/>
                      </a:endParaRPr>
                    </a:p>
                  </a:txBody>
                  <a:tcPr marL="0" marR="0" marT="26064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065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4620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500" i="1" spc="-1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5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5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HONC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6064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gridSpan="4">
                  <a:txBody>
                    <a:bodyPr/>
                    <a:lstStyle/>
                    <a:p>
                      <a:pPr marL="29337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5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5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6064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4019215" y="5330370"/>
            <a:ext cx="4155932" cy="23213"/>
          </a:xfrm>
          <a:custGeom>
            <a:avLst/>
            <a:gdLst/>
            <a:ahLst/>
            <a:cxnLst/>
            <a:rect l="l" t="t" r="r" b="b"/>
            <a:pathLst>
              <a:path w="6480175" h="36195">
                <a:moveTo>
                  <a:pt x="6479997" y="0"/>
                </a:moveTo>
                <a:lnTo>
                  <a:pt x="0" y="0"/>
                </a:lnTo>
                <a:lnTo>
                  <a:pt x="0" y="36093"/>
                </a:lnTo>
                <a:lnTo>
                  <a:pt x="6479997" y="36093"/>
                </a:lnTo>
                <a:lnTo>
                  <a:pt x="6479997" y="0"/>
                </a:lnTo>
                <a:close/>
              </a:path>
            </a:pathLst>
          </a:custGeom>
          <a:solidFill>
            <a:srgbClr val="006C76"/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9" name="object 9"/>
          <p:cNvSpPr txBox="1"/>
          <p:nvPr/>
        </p:nvSpPr>
        <p:spPr>
          <a:xfrm>
            <a:off x="4724100" y="6086556"/>
            <a:ext cx="1226621" cy="215459"/>
          </a:xfrm>
          <a:prstGeom prst="rect">
            <a:avLst/>
          </a:prstGeom>
        </p:spPr>
        <p:txBody>
          <a:bodyPr vert="horz" wrap="square" lIns="0" tIns="19954" rIns="0" bIns="0" rtlCol="0">
            <a:spAutoFit/>
          </a:bodyPr>
          <a:lstStyle/>
          <a:p>
            <a:pPr marL="8145">
              <a:spcBef>
                <a:spcPts val="156"/>
              </a:spcBef>
            </a:pPr>
            <a:r>
              <a:rPr sz="513" spc="-29" dirty="0">
                <a:solidFill>
                  <a:srgbClr val="58595B"/>
                </a:solidFill>
                <a:latin typeface="Verdana"/>
                <a:cs typeface="Verdana"/>
              </a:rPr>
              <a:t>FIGURE</a:t>
            </a:r>
            <a:r>
              <a:rPr sz="513" spc="-51" dirty="0">
                <a:solidFill>
                  <a:srgbClr val="58595B"/>
                </a:solidFill>
                <a:latin typeface="Verdana"/>
                <a:cs typeface="Verdana"/>
              </a:rPr>
              <a:t> </a:t>
            </a:r>
            <a:r>
              <a:rPr sz="513" spc="-19" dirty="0">
                <a:solidFill>
                  <a:srgbClr val="58595B"/>
                </a:solidFill>
                <a:latin typeface="Verdana"/>
                <a:cs typeface="Verdana"/>
              </a:rPr>
              <a:t>1</a:t>
            </a:r>
            <a:endParaRPr sz="513">
              <a:latin typeface="Verdana"/>
              <a:cs typeface="Verdana"/>
            </a:endParaRPr>
          </a:p>
          <a:p>
            <a:pPr marL="8145">
              <a:spcBef>
                <a:spcPts val="122"/>
              </a:spcBef>
            </a:pPr>
            <a:r>
              <a:rPr sz="673" b="1" spc="29" dirty="0">
                <a:solidFill>
                  <a:srgbClr val="58595B"/>
                </a:solidFill>
                <a:latin typeface="Century Gothic"/>
                <a:cs typeface="Century Gothic"/>
              </a:rPr>
              <a:t>Risk</a:t>
            </a:r>
            <a:r>
              <a:rPr sz="673" b="1" spc="-13" dirty="0">
                <a:solidFill>
                  <a:srgbClr val="58595B"/>
                </a:solidFill>
                <a:latin typeface="Century Gothic"/>
                <a:cs typeface="Century Gothic"/>
              </a:rPr>
              <a:t> </a:t>
            </a:r>
            <a:r>
              <a:rPr sz="673" b="1" spc="-22" dirty="0">
                <a:solidFill>
                  <a:srgbClr val="58595B"/>
                </a:solidFill>
                <a:latin typeface="Century Gothic"/>
                <a:cs typeface="Century Gothic"/>
              </a:rPr>
              <a:t>score</a:t>
            </a:r>
            <a:r>
              <a:rPr sz="673" b="1" spc="-13" dirty="0">
                <a:solidFill>
                  <a:srgbClr val="58595B"/>
                </a:solidFill>
                <a:latin typeface="Century Gothic"/>
                <a:cs typeface="Century Gothic"/>
              </a:rPr>
              <a:t> </a:t>
            </a:r>
            <a:r>
              <a:rPr sz="673" b="1" spc="-19" dirty="0">
                <a:solidFill>
                  <a:srgbClr val="58595B"/>
                </a:solidFill>
                <a:latin typeface="Century Gothic"/>
                <a:cs typeface="Century Gothic"/>
              </a:rPr>
              <a:t>and</a:t>
            </a:r>
            <a:r>
              <a:rPr sz="673" b="1" spc="-13" dirty="0">
                <a:solidFill>
                  <a:srgbClr val="58595B"/>
                </a:solidFill>
                <a:latin typeface="Century Gothic"/>
                <a:cs typeface="Century Gothic"/>
              </a:rPr>
              <a:t> </a:t>
            </a:r>
            <a:r>
              <a:rPr sz="673" b="1" spc="19" dirty="0">
                <a:solidFill>
                  <a:srgbClr val="58595B"/>
                </a:solidFill>
                <a:latin typeface="Century Gothic"/>
                <a:cs typeface="Century Gothic"/>
              </a:rPr>
              <a:t>risk</a:t>
            </a:r>
            <a:r>
              <a:rPr sz="673" b="1" spc="-13" dirty="0">
                <a:solidFill>
                  <a:srgbClr val="58595B"/>
                </a:solidFill>
                <a:latin typeface="Century Gothic"/>
                <a:cs typeface="Century Gothic"/>
              </a:rPr>
              <a:t> </a:t>
            </a:r>
            <a:r>
              <a:rPr sz="673" b="1" spc="-16" dirty="0">
                <a:solidFill>
                  <a:srgbClr val="58595B"/>
                </a:solidFill>
                <a:latin typeface="Century Gothic"/>
                <a:cs typeface="Century Gothic"/>
              </a:rPr>
              <a:t>categories</a:t>
            </a:r>
            <a:endParaRPr sz="673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44124" y="5552643"/>
            <a:ext cx="2020341" cy="115942"/>
          </a:xfrm>
          <a:prstGeom prst="rect">
            <a:avLst/>
          </a:prstGeom>
          <a:solidFill>
            <a:srgbClr val="50B848"/>
          </a:solidFill>
        </p:spPr>
        <p:txBody>
          <a:bodyPr vert="horz" wrap="square" lIns="0" tIns="36652" rIns="0" bIns="0" rtlCol="0">
            <a:spAutoFit/>
          </a:bodyPr>
          <a:lstStyle/>
          <a:p>
            <a:pPr algn="ctr">
              <a:spcBef>
                <a:spcPts val="289"/>
              </a:spcBef>
            </a:pPr>
            <a:r>
              <a:rPr sz="513" b="1" spc="38" dirty="0">
                <a:solidFill>
                  <a:srgbClr val="FFFFFF"/>
                </a:solidFill>
                <a:latin typeface="Century Gothic"/>
                <a:cs typeface="Century Gothic"/>
              </a:rPr>
              <a:t>LOW</a:t>
            </a:r>
            <a:r>
              <a:rPr sz="513" b="1" spc="-22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42" dirty="0">
                <a:solidFill>
                  <a:srgbClr val="FFFFFF"/>
                </a:solidFill>
                <a:latin typeface="Century Gothic"/>
                <a:cs typeface="Century Gothic"/>
              </a:rPr>
              <a:t>RISK</a:t>
            </a:r>
            <a:endParaRPr sz="513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44124" y="5732979"/>
            <a:ext cx="2020341" cy="115942"/>
          </a:xfrm>
          <a:prstGeom prst="rect">
            <a:avLst/>
          </a:prstGeom>
          <a:solidFill>
            <a:srgbClr val="FDB913"/>
          </a:solidFill>
        </p:spPr>
        <p:txBody>
          <a:bodyPr vert="horz" wrap="square" lIns="0" tIns="36652" rIns="0" bIns="0" rtlCol="0">
            <a:spAutoFit/>
          </a:bodyPr>
          <a:lstStyle/>
          <a:p>
            <a:pPr algn="ctr">
              <a:spcBef>
                <a:spcPts val="289"/>
              </a:spcBef>
            </a:pPr>
            <a:r>
              <a:rPr sz="513" b="1" spc="22" dirty="0">
                <a:solidFill>
                  <a:srgbClr val="FFFFFF"/>
                </a:solidFill>
                <a:latin typeface="Century Gothic"/>
                <a:cs typeface="Century Gothic"/>
              </a:rPr>
              <a:t>MODERATE</a:t>
            </a:r>
            <a:r>
              <a:rPr sz="513" b="1" spc="-16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42" dirty="0">
                <a:solidFill>
                  <a:srgbClr val="FFFFFF"/>
                </a:solidFill>
                <a:latin typeface="Century Gothic"/>
                <a:cs typeface="Century Gothic"/>
              </a:rPr>
              <a:t>RISK</a:t>
            </a:r>
            <a:endParaRPr sz="513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44124" y="5913323"/>
            <a:ext cx="2020341" cy="115942"/>
          </a:xfrm>
          <a:prstGeom prst="rect">
            <a:avLst/>
          </a:prstGeom>
          <a:solidFill>
            <a:srgbClr val="ED1A3B"/>
          </a:solidFill>
        </p:spPr>
        <p:txBody>
          <a:bodyPr vert="horz" wrap="square" lIns="0" tIns="36652" rIns="0" bIns="0" rtlCol="0">
            <a:spAutoFit/>
          </a:bodyPr>
          <a:lstStyle/>
          <a:p>
            <a:pPr algn="ctr">
              <a:spcBef>
                <a:spcPts val="289"/>
              </a:spcBef>
            </a:pPr>
            <a:r>
              <a:rPr sz="513" b="1" spc="13" dirty="0">
                <a:solidFill>
                  <a:srgbClr val="FFFFFF"/>
                </a:solidFill>
                <a:latin typeface="Century Gothic"/>
                <a:cs typeface="Century Gothic"/>
              </a:rPr>
              <a:t>HIGH</a:t>
            </a:r>
            <a:r>
              <a:rPr sz="513" b="1" spc="-19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42" dirty="0">
                <a:solidFill>
                  <a:srgbClr val="FFFFFF"/>
                </a:solidFill>
                <a:latin typeface="Century Gothic"/>
                <a:cs typeface="Century Gothic"/>
              </a:rPr>
              <a:t>RISK</a:t>
            </a:r>
            <a:endParaRPr sz="513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32245" y="5552643"/>
            <a:ext cx="595391" cy="115942"/>
          </a:xfrm>
          <a:prstGeom prst="rect">
            <a:avLst/>
          </a:prstGeom>
          <a:solidFill>
            <a:srgbClr val="50B848"/>
          </a:solidFill>
        </p:spPr>
        <p:txBody>
          <a:bodyPr vert="horz" wrap="square" lIns="0" tIns="36652" rIns="0" bIns="0" rtlCol="0">
            <a:spAutoFit/>
          </a:bodyPr>
          <a:lstStyle/>
          <a:p>
            <a:pPr marL="74115">
              <a:spcBef>
                <a:spcPts val="289"/>
              </a:spcBef>
            </a:pPr>
            <a:r>
              <a:rPr sz="513" b="1" spc="16" dirty="0">
                <a:solidFill>
                  <a:srgbClr val="FFFFFF"/>
                </a:solidFill>
                <a:latin typeface="Century Gothic"/>
                <a:cs typeface="Century Gothic"/>
              </a:rPr>
              <a:t>SCORE</a:t>
            </a:r>
            <a:r>
              <a:rPr sz="513" b="1" spc="-13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19" dirty="0">
                <a:solidFill>
                  <a:srgbClr val="FFFFFF"/>
                </a:solidFill>
                <a:latin typeface="Century Gothic"/>
                <a:cs typeface="Century Gothic"/>
              </a:rPr>
              <a:t>0</a:t>
            </a:r>
            <a:r>
              <a:rPr sz="513"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29" dirty="0">
                <a:solidFill>
                  <a:srgbClr val="FFFFFF"/>
                </a:solidFill>
                <a:latin typeface="Century Gothic"/>
                <a:cs typeface="Century Gothic"/>
              </a:rPr>
              <a:t>TO</a:t>
            </a:r>
            <a:r>
              <a:rPr sz="513"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19" dirty="0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endParaRPr sz="513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32245" y="5732979"/>
            <a:ext cx="595391" cy="115942"/>
          </a:xfrm>
          <a:prstGeom prst="rect">
            <a:avLst/>
          </a:prstGeom>
          <a:solidFill>
            <a:srgbClr val="FDB913"/>
          </a:solidFill>
        </p:spPr>
        <p:txBody>
          <a:bodyPr vert="horz" wrap="square" lIns="0" tIns="36652" rIns="0" bIns="0" rtlCol="0">
            <a:spAutoFit/>
          </a:bodyPr>
          <a:lstStyle/>
          <a:p>
            <a:pPr marL="46016">
              <a:spcBef>
                <a:spcPts val="289"/>
              </a:spcBef>
            </a:pPr>
            <a:r>
              <a:rPr sz="513" b="1" spc="16" dirty="0">
                <a:solidFill>
                  <a:srgbClr val="FFFFFF"/>
                </a:solidFill>
                <a:latin typeface="Century Gothic"/>
                <a:cs typeface="Century Gothic"/>
              </a:rPr>
              <a:t>SCORE</a:t>
            </a:r>
            <a:r>
              <a:rPr sz="513" b="1" spc="-13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10" dirty="0">
                <a:solidFill>
                  <a:srgbClr val="FFFFFF"/>
                </a:solidFill>
                <a:latin typeface="Century Gothic"/>
                <a:cs typeface="Century Gothic"/>
              </a:rPr>
              <a:t>3.5</a:t>
            </a:r>
            <a:r>
              <a:rPr sz="513"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29" dirty="0">
                <a:solidFill>
                  <a:srgbClr val="FFFFFF"/>
                </a:solidFill>
                <a:latin typeface="Century Gothic"/>
                <a:cs typeface="Century Gothic"/>
              </a:rPr>
              <a:t>TO</a:t>
            </a:r>
            <a:r>
              <a:rPr sz="513"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19" dirty="0">
                <a:solidFill>
                  <a:srgbClr val="FFFFFF"/>
                </a:solidFill>
                <a:latin typeface="Century Gothic"/>
                <a:cs typeface="Century Gothic"/>
              </a:rPr>
              <a:t>6</a:t>
            </a:r>
            <a:endParaRPr sz="513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732245" y="5913323"/>
            <a:ext cx="595391" cy="115942"/>
          </a:xfrm>
          <a:prstGeom prst="rect">
            <a:avLst/>
          </a:prstGeom>
          <a:solidFill>
            <a:srgbClr val="ED1A3B"/>
          </a:solidFill>
        </p:spPr>
        <p:txBody>
          <a:bodyPr vert="horz" wrap="square" lIns="0" tIns="36652" rIns="0" bIns="0" rtlCol="0">
            <a:spAutoFit/>
          </a:bodyPr>
          <a:lstStyle/>
          <a:p>
            <a:pPr marL="128276">
              <a:spcBef>
                <a:spcPts val="289"/>
              </a:spcBef>
            </a:pPr>
            <a:r>
              <a:rPr sz="513" b="1" spc="16" dirty="0">
                <a:solidFill>
                  <a:srgbClr val="FFFFFF"/>
                </a:solidFill>
                <a:latin typeface="Century Gothic"/>
                <a:cs typeface="Century Gothic"/>
              </a:rPr>
              <a:t>SCORE</a:t>
            </a:r>
            <a:r>
              <a:rPr sz="513" b="1" spc="-16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-3" dirty="0">
                <a:solidFill>
                  <a:srgbClr val="FFFFFF"/>
                </a:solidFill>
                <a:latin typeface="Century Gothic"/>
                <a:cs typeface="Century Gothic"/>
              </a:rPr>
              <a:t>&gt;</a:t>
            </a:r>
            <a:r>
              <a:rPr sz="513" b="1" spc="-13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19" dirty="0">
                <a:solidFill>
                  <a:srgbClr val="FFFFFF"/>
                </a:solidFill>
                <a:latin typeface="Century Gothic"/>
                <a:cs typeface="Century Gothic"/>
              </a:rPr>
              <a:t>6</a:t>
            </a:r>
            <a:endParaRPr sz="513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11008" y="5365730"/>
            <a:ext cx="3152074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spc="29" dirty="0">
                <a:solidFill>
                  <a:srgbClr val="58595B"/>
                </a:solidFill>
                <a:latin typeface="Calibri"/>
                <a:cs typeface="Calibri"/>
              </a:rPr>
              <a:t>*Pregnant</a:t>
            </a:r>
            <a:r>
              <a:rPr sz="513" spc="16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513" spc="42" dirty="0">
                <a:solidFill>
                  <a:srgbClr val="58595B"/>
                </a:solidFill>
                <a:latin typeface="Calibri"/>
                <a:cs typeface="Calibri"/>
              </a:rPr>
              <a:t>and</a:t>
            </a:r>
            <a:r>
              <a:rPr sz="513" spc="1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513" spc="29" dirty="0">
                <a:solidFill>
                  <a:srgbClr val="58595B"/>
                </a:solidFill>
                <a:latin typeface="Calibri"/>
                <a:cs typeface="Calibri"/>
              </a:rPr>
              <a:t>breastfeeding</a:t>
            </a:r>
            <a:r>
              <a:rPr sz="513" spc="1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513" spc="38" dirty="0">
                <a:solidFill>
                  <a:srgbClr val="58595B"/>
                </a:solidFill>
                <a:latin typeface="Calibri"/>
                <a:cs typeface="Calibri"/>
              </a:rPr>
              <a:t>women</a:t>
            </a:r>
            <a:r>
              <a:rPr sz="513" spc="1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513" spc="38" dirty="0">
                <a:solidFill>
                  <a:srgbClr val="58595B"/>
                </a:solidFill>
                <a:latin typeface="Calibri"/>
                <a:cs typeface="Calibri"/>
              </a:rPr>
              <a:t>have</a:t>
            </a:r>
            <a:r>
              <a:rPr sz="513" spc="19" dirty="0">
                <a:solidFill>
                  <a:srgbClr val="58595B"/>
                </a:solidFill>
                <a:latin typeface="Calibri"/>
                <a:cs typeface="Calibri"/>
              </a:rPr>
              <a:t> the</a:t>
            </a:r>
            <a:r>
              <a:rPr sz="513" spc="16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513" spc="22" dirty="0">
                <a:solidFill>
                  <a:srgbClr val="58595B"/>
                </a:solidFill>
                <a:latin typeface="Calibri"/>
                <a:cs typeface="Calibri"/>
              </a:rPr>
              <a:t>right</a:t>
            </a:r>
            <a:r>
              <a:rPr sz="513" spc="1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513" spc="13" dirty="0">
                <a:solidFill>
                  <a:srgbClr val="58595B"/>
                </a:solidFill>
                <a:latin typeface="Calibri"/>
                <a:cs typeface="Calibri"/>
              </a:rPr>
              <a:t>to</a:t>
            </a:r>
            <a:r>
              <a:rPr sz="513" spc="19" dirty="0">
                <a:solidFill>
                  <a:srgbClr val="58595B"/>
                </a:solidFill>
                <a:latin typeface="Calibri"/>
                <a:cs typeface="Calibri"/>
              </a:rPr>
              <a:t> not </a:t>
            </a:r>
            <a:r>
              <a:rPr sz="513" spc="32" dirty="0">
                <a:solidFill>
                  <a:srgbClr val="58595B"/>
                </a:solidFill>
                <a:latin typeface="Calibri"/>
                <a:cs typeface="Calibri"/>
              </a:rPr>
              <a:t>fast</a:t>
            </a:r>
            <a:r>
              <a:rPr sz="513" spc="1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513" spc="32" dirty="0">
                <a:solidFill>
                  <a:srgbClr val="58595B"/>
                </a:solidFill>
                <a:latin typeface="Calibri"/>
                <a:cs typeface="Calibri"/>
              </a:rPr>
              <a:t>regardless</a:t>
            </a:r>
            <a:r>
              <a:rPr sz="513" spc="1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513" spc="16" dirty="0">
                <a:solidFill>
                  <a:srgbClr val="58595B"/>
                </a:solidFill>
                <a:latin typeface="Calibri"/>
                <a:cs typeface="Calibri"/>
              </a:rPr>
              <a:t>of </a:t>
            </a:r>
            <a:r>
              <a:rPr sz="513" spc="26" dirty="0">
                <a:solidFill>
                  <a:srgbClr val="58595B"/>
                </a:solidFill>
                <a:latin typeface="Calibri"/>
                <a:cs typeface="Calibri"/>
              </a:rPr>
              <a:t>whether</a:t>
            </a:r>
            <a:r>
              <a:rPr sz="513" spc="1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513" spc="22" dirty="0">
                <a:solidFill>
                  <a:srgbClr val="58595B"/>
                </a:solidFill>
                <a:latin typeface="Calibri"/>
                <a:cs typeface="Calibri"/>
              </a:rPr>
              <a:t>they</a:t>
            </a:r>
            <a:r>
              <a:rPr sz="513" spc="1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513" spc="38" dirty="0">
                <a:solidFill>
                  <a:srgbClr val="58595B"/>
                </a:solidFill>
                <a:latin typeface="Calibri"/>
                <a:cs typeface="Calibri"/>
              </a:rPr>
              <a:t>have</a:t>
            </a:r>
            <a:r>
              <a:rPr sz="513" spc="1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513" spc="29" dirty="0">
                <a:solidFill>
                  <a:srgbClr val="58595B"/>
                </a:solidFill>
                <a:latin typeface="Calibri"/>
                <a:cs typeface="Calibri"/>
              </a:rPr>
              <a:t>diabetes</a:t>
            </a:r>
            <a:endParaRPr sz="513">
              <a:latin typeface="Calibri"/>
              <a:cs typeface="Calibri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79946" y="3648902"/>
            <a:ext cx="136492" cy="136501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77807" y="3648899"/>
            <a:ext cx="136492" cy="136501"/>
          </a:xfrm>
          <a:prstGeom prst="rect">
            <a:avLst/>
          </a:prstGeom>
        </p:spPr>
      </p:pic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xfrm>
            <a:off x="3672894" y="-39466"/>
            <a:ext cx="0" cy="560748"/>
          </a:xfrm>
          <a:prstGeom prst="rect">
            <a:avLst/>
          </a:prstGeom>
        </p:spPr>
        <p:txBody>
          <a:bodyPr vert="horz" wrap="square" lIns="0" tIns="8145" rIns="0" bIns="0" rtlCol="0" anchor="ctr">
            <a:spAutoFit/>
          </a:bodyPr>
          <a:lstStyle/>
          <a:p>
            <a:pPr marL="24434">
              <a:spcBef>
                <a:spcPts val="64"/>
              </a:spcBef>
            </a:pPr>
            <a:fld id="{81D60167-4931-47E6-BA6A-407CBD079E47}" type="slidenum">
              <a:rPr spc="19" dirty="0"/>
              <a:pPr marL="24434">
                <a:spcBef>
                  <a:spcPts val="64"/>
                </a:spcBef>
              </a:pPr>
              <a:t>2</a:t>
            </a:fld>
            <a:r>
              <a:rPr spc="122" dirty="0"/>
              <a:t> </a:t>
            </a:r>
            <a:r>
              <a:rPr spc="16" dirty="0"/>
              <a:t>l</a:t>
            </a:r>
            <a:r>
              <a:rPr spc="125" dirty="0"/>
              <a:t> </a:t>
            </a:r>
            <a:r>
              <a:rPr b="0" spc="45" dirty="0">
                <a:latin typeface="Calibri"/>
                <a:cs typeface="Calibri"/>
              </a:rPr>
              <a:t>305</a:t>
            </a:r>
          </a:p>
        </p:txBody>
      </p:sp>
    </p:spTree>
    <p:extLst>
      <p:ext uri="{BB962C8B-B14F-4D97-AF65-F5344CB8AC3E}">
        <p14:creationId xmlns:p14="http://schemas.microsoft.com/office/powerpoint/2010/main" val="284809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E9934476-4700-43DC-AFFB-99ECD03032D6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7D265E06-E0BF-42D2-9C68-9818D15D6E7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11338" y="173622"/>
          <a:ext cx="8428399" cy="59926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95140">
                  <a:extLst>
                    <a:ext uri="{9D8B030D-6E8A-4147-A177-3AD203B41FA5}">
                      <a16:colId xmlns:a16="http://schemas.microsoft.com/office/drawing/2014/main" val="1074762004"/>
                    </a:ext>
                  </a:extLst>
                </a:gridCol>
                <a:gridCol w="1733259">
                  <a:extLst>
                    <a:ext uri="{9D8B030D-6E8A-4147-A177-3AD203B41FA5}">
                      <a16:colId xmlns:a16="http://schemas.microsoft.com/office/drawing/2014/main" val="1713991678"/>
                    </a:ext>
                  </a:extLst>
                </a:gridCol>
              </a:tblGrid>
              <a:tr h="603468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800" b="1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faktörleri</a:t>
                      </a: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lang="tr-TR"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lang="tr-TR" sz="1800" b="1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koru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38756197"/>
                  </a:ext>
                </a:extLst>
              </a:tr>
              <a:tr h="386587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1.</a:t>
                      </a:r>
                      <a:r>
                        <a:rPr sz="14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Diabetes</a:t>
                      </a:r>
                      <a:r>
                        <a:rPr sz="14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t</a:t>
                      </a:r>
                      <a:r>
                        <a:rPr lang="tr-TR" sz="14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ipi</a:t>
                      </a:r>
                      <a:r>
                        <a:rPr sz="14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56474588"/>
                  </a:ext>
                </a:extLst>
              </a:tr>
              <a:tr h="38659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i="1" spc="-6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lang="tr-TR" sz="1400" i="1" spc="-6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ip</a:t>
                      </a:r>
                      <a:r>
                        <a:rPr sz="14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1</a:t>
                      </a:r>
                      <a:r>
                        <a:rPr sz="14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di</a:t>
                      </a:r>
                      <a:r>
                        <a:rPr lang="tr-TR" sz="14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yabet</a:t>
                      </a:r>
                      <a:endParaRPr sz="14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3899317"/>
                  </a:ext>
                </a:extLst>
              </a:tr>
              <a:tr h="75735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i="1" spc="-60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lang="tr-TR" sz="1400" i="1" spc="-60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ip</a:t>
                      </a:r>
                      <a:r>
                        <a:rPr sz="14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14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di</a:t>
                      </a:r>
                      <a:r>
                        <a:rPr lang="tr-TR" sz="1400" i="1" dirty="0" err="1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yabet</a:t>
                      </a:r>
                      <a:endParaRPr lang="tr-TR" sz="1400" i="1" dirty="0">
                        <a:solidFill>
                          <a:srgbClr val="FF0000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400" dirty="0">
                        <a:solidFill>
                          <a:srgbClr val="FF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08473098"/>
                  </a:ext>
                </a:extLst>
              </a:tr>
              <a:tr h="386593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i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2.</a:t>
                      </a:r>
                      <a:r>
                        <a:rPr sz="1400" b="1" i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i="1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Di</a:t>
                      </a:r>
                      <a:r>
                        <a:rPr lang="tr-TR" sz="1400" b="1" i="1" dirty="0" err="1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yabet</a:t>
                      </a:r>
                      <a:r>
                        <a:rPr lang="tr-TR" sz="1400" b="1" i="1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Süresi</a:t>
                      </a:r>
                      <a:r>
                        <a:rPr sz="1400" b="1" i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(y</a:t>
                      </a:r>
                      <a:r>
                        <a:rPr lang="tr-TR" sz="1400" b="1" i="1" spc="-5" dirty="0" err="1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ıl</a:t>
                      </a:r>
                      <a:r>
                        <a:rPr sz="1400" b="1" i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)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84145849"/>
                  </a:ext>
                </a:extLst>
              </a:tr>
              <a:tr h="386587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≥</a:t>
                      </a:r>
                      <a:r>
                        <a:rPr sz="14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10</a:t>
                      </a:r>
                      <a:r>
                        <a:rPr lang="tr-TR" sz="14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yıl (ve üzeri)</a:t>
                      </a:r>
                      <a:endParaRPr sz="14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5195203"/>
                  </a:ext>
                </a:extLst>
              </a:tr>
              <a:tr h="75735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&lt;</a:t>
                      </a:r>
                      <a:r>
                        <a:rPr sz="14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r>
                        <a:rPr lang="tr-TR" sz="14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yılın altında</a:t>
                      </a: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400" dirty="0">
                        <a:solidFill>
                          <a:srgbClr val="FF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61931545"/>
                  </a:ext>
                </a:extLst>
              </a:tr>
              <a:tr h="386593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3.</a:t>
                      </a:r>
                      <a:r>
                        <a:rPr sz="14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tr-TR" sz="1400" b="1" spc="-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Hipoglisemi varlığı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4955290"/>
                  </a:ext>
                </a:extLst>
              </a:tr>
              <a:tr h="38659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lang="tr-TR" sz="1400" i="1" dirty="0" err="1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ipogliseminin</a:t>
                      </a:r>
                      <a:r>
                        <a:rPr lang="tr-TR" sz="14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farkında olamama</a:t>
                      </a:r>
                      <a:endParaRPr sz="1400" dirty="0">
                        <a:solidFill>
                          <a:srgbClr val="FF0000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spc="15" dirty="0">
                          <a:solidFill>
                            <a:srgbClr val="FF0000"/>
                          </a:solidFill>
                          <a:latin typeface="Century Gothic"/>
                          <a:cs typeface="Century Gothic"/>
                        </a:rPr>
                        <a:t>6.5</a:t>
                      </a:r>
                      <a:endParaRPr sz="1400" dirty="0">
                        <a:solidFill>
                          <a:srgbClr val="FF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923051"/>
                  </a:ext>
                </a:extLst>
              </a:tr>
              <a:tr h="38659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tr-TR" sz="14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Çok yakın zamanda ciddi hipoglisemi</a:t>
                      </a:r>
                      <a:endParaRPr sz="14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5.5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24932"/>
                  </a:ext>
                </a:extLst>
              </a:tr>
              <a:tr h="386587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tr-TR" sz="14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Haftada birden fazla hipoglisemi</a:t>
                      </a:r>
                      <a:endParaRPr sz="14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3.5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883236"/>
                  </a:ext>
                </a:extLst>
              </a:tr>
              <a:tr h="386597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i="1" spc="-3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lang="tr-TR" sz="1400" i="1" spc="-30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aftada</a:t>
                      </a:r>
                      <a:r>
                        <a:rPr lang="tr-TR" sz="1400" i="1" spc="-3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birden daha az </a:t>
                      </a:r>
                      <a:r>
                        <a:rPr lang="tr-TR" sz="1400" i="1" spc="-30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hipglisemi</a:t>
                      </a:r>
                      <a:endParaRPr sz="14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325673"/>
                  </a:ext>
                </a:extLst>
              </a:tr>
              <a:tr h="386597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4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Hipoglisemi yok</a:t>
                      </a:r>
                      <a:endParaRPr sz="14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67441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48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8A23F1B-72C4-4CD0-B26B-D89CA182915B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E922E829-4C85-450F-8FF9-B6BC65A9500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11339" y="503435"/>
          <a:ext cx="8538163" cy="55788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75069">
                  <a:extLst>
                    <a:ext uri="{9D8B030D-6E8A-4147-A177-3AD203B41FA5}">
                      <a16:colId xmlns:a16="http://schemas.microsoft.com/office/drawing/2014/main" val="500713892"/>
                    </a:ext>
                  </a:extLst>
                </a:gridCol>
                <a:gridCol w="1763094">
                  <a:extLst>
                    <a:ext uri="{9D8B030D-6E8A-4147-A177-3AD203B41FA5}">
                      <a16:colId xmlns:a16="http://schemas.microsoft.com/office/drawing/2014/main" val="2831063069"/>
                    </a:ext>
                  </a:extLst>
                </a:gridCol>
              </a:tblGrid>
              <a:tr h="342346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4.</a:t>
                      </a:r>
                      <a:r>
                        <a:rPr sz="16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tr-TR" sz="16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Şeker Kontrolünün Seviyesi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24674882"/>
                  </a:ext>
                </a:extLst>
              </a:tr>
              <a:tr h="34234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HbA1c</a:t>
                      </a:r>
                      <a:r>
                        <a:rPr sz="16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 </a:t>
                      </a:r>
                      <a:r>
                        <a:rPr lang="tr-TR" sz="16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  </a:t>
                      </a:r>
                      <a:r>
                        <a:rPr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&gt;</a:t>
                      </a:r>
                      <a:r>
                        <a:rPr sz="16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9%</a:t>
                      </a:r>
                      <a:r>
                        <a:rPr sz="16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</a:t>
                      </a:r>
                      <a:endParaRPr sz="1600" dirty="0">
                        <a:solidFill>
                          <a:srgbClr val="FF0000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744509"/>
                  </a:ext>
                </a:extLst>
              </a:tr>
              <a:tr h="34235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HbA1c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 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7.5–9%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8390335"/>
                  </a:ext>
                </a:extLst>
              </a:tr>
              <a:tr h="34235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HbA1c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&lt;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7.5%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4376671"/>
                  </a:ext>
                </a:extLst>
              </a:tr>
              <a:tr h="342346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5.</a:t>
                      </a:r>
                      <a:r>
                        <a:rPr sz="16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tr-TR" sz="16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Tedavi Türü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71556766"/>
                  </a:ext>
                </a:extLst>
              </a:tr>
              <a:tr h="34234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Günlük çok sayıda karışım insülin enjeksiyonu</a:t>
                      </a:r>
                      <a:endParaRPr sz="1600" dirty="0">
                        <a:solidFill>
                          <a:srgbClr val="FF0000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8612717"/>
                  </a:ext>
                </a:extLst>
              </a:tr>
              <a:tr h="34234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Ba</a:t>
                      </a:r>
                      <a:r>
                        <a:rPr lang="tr-TR"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zal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bolus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/Ins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ü</a:t>
                      </a:r>
                      <a:r>
                        <a:rPr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lin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lang="tr-TR"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ompası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2.5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014665"/>
                  </a:ext>
                </a:extLst>
              </a:tr>
              <a:tr h="34234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Günde bir defa karışım insülin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284265"/>
                  </a:ext>
                </a:extLst>
              </a:tr>
              <a:tr h="34235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Ba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z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al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Ins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ü</a:t>
                      </a:r>
                      <a:r>
                        <a:rPr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lin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1.5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84906"/>
                  </a:ext>
                </a:extLst>
              </a:tr>
              <a:tr h="34234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i="1" spc="-35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Gliben</a:t>
                      </a:r>
                      <a:r>
                        <a:rPr lang="tr-TR" sz="1600" i="1" spc="-3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1600" i="1" spc="-35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lamid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2165339"/>
                  </a:ext>
                </a:extLst>
              </a:tr>
              <a:tr h="34234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Gli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lazid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/MR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veya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Glimeprid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veya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Rep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glanid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518160"/>
                  </a:ext>
                </a:extLst>
              </a:tr>
              <a:tr h="34233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Sulfonilüre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veya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İ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ns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ü</a:t>
                      </a:r>
                      <a:r>
                        <a:rPr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lin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içermeyen diğer tedaviler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45176722"/>
                  </a:ext>
                </a:extLst>
              </a:tr>
              <a:tr h="342344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6.</a:t>
                      </a:r>
                      <a:r>
                        <a:rPr sz="16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tr-TR" sz="16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Evde kendi kendine kan şekeri ölçümü</a:t>
                      </a:r>
                      <a:r>
                        <a:rPr sz="1600" b="1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600" b="1" spc="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(SMBG)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15447099"/>
                  </a:ext>
                </a:extLst>
              </a:tr>
              <a:tr h="34236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Gerektiği halde hiç uygulamamak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7112118"/>
                  </a:ext>
                </a:extLst>
              </a:tr>
              <a:tr h="34234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Gerektiği halde bir miktar uygulamak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540571"/>
                  </a:ext>
                </a:extLst>
              </a:tr>
              <a:tr h="44366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tr-TR" sz="16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Gerektiği gibi tam olarak uygulamak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40317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40317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86936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66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CCC55C6E-4772-464A-9116-F5A83E47E341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444041C3-37A8-40BF-86F5-7DC28B25BFC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62710" y="-393539"/>
          <a:ext cx="12853409" cy="64747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7711">
                  <a:extLst>
                    <a:ext uri="{9D8B030D-6E8A-4147-A177-3AD203B41FA5}">
                      <a16:colId xmlns:a16="http://schemas.microsoft.com/office/drawing/2014/main" val="3526233198"/>
                    </a:ext>
                  </a:extLst>
                </a:gridCol>
                <a:gridCol w="1067009">
                  <a:extLst>
                    <a:ext uri="{9D8B030D-6E8A-4147-A177-3AD203B41FA5}">
                      <a16:colId xmlns:a16="http://schemas.microsoft.com/office/drawing/2014/main" val="1538799801"/>
                    </a:ext>
                  </a:extLst>
                </a:gridCol>
                <a:gridCol w="3180880">
                  <a:extLst>
                    <a:ext uri="{9D8B030D-6E8A-4147-A177-3AD203B41FA5}">
                      <a16:colId xmlns:a16="http://schemas.microsoft.com/office/drawing/2014/main" val="3113938984"/>
                    </a:ext>
                  </a:extLst>
                </a:gridCol>
                <a:gridCol w="2170523">
                  <a:extLst>
                    <a:ext uri="{9D8B030D-6E8A-4147-A177-3AD203B41FA5}">
                      <a16:colId xmlns:a16="http://schemas.microsoft.com/office/drawing/2014/main" val="3355456748"/>
                    </a:ext>
                  </a:extLst>
                </a:gridCol>
                <a:gridCol w="1287286">
                  <a:extLst>
                    <a:ext uri="{9D8B030D-6E8A-4147-A177-3AD203B41FA5}">
                      <a16:colId xmlns:a16="http://schemas.microsoft.com/office/drawing/2014/main" val="845119958"/>
                    </a:ext>
                  </a:extLst>
                </a:gridCol>
              </a:tblGrid>
              <a:tr h="351522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0" marR="0" marT="25656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0311001"/>
                  </a:ext>
                </a:extLst>
              </a:tr>
              <a:tr h="941871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40317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40317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40317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01827947"/>
                  </a:ext>
                </a:extLst>
              </a:tr>
              <a:tr h="941871">
                <a:tc gridSpan="3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6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7.</a:t>
                      </a:r>
                      <a:r>
                        <a:rPr sz="16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A</a:t>
                      </a:r>
                      <a:r>
                        <a:rPr lang="tr-TR" sz="1600" b="1" spc="-20" dirty="0" err="1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cil</a:t>
                      </a:r>
                      <a:r>
                        <a:rPr lang="tr-TR" sz="16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Komplikasyonlar                                                                                </a:t>
                      </a:r>
                      <a:r>
                        <a:rPr lang="tr-TR" sz="1600" b="1" spc="-20" dirty="0">
                          <a:solidFill>
                            <a:srgbClr val="FF0000"/>
                          </a:solidFill>
                          <a:latin typeface="Century Gothic"/>
                          <a:cs typeface="Century Gothic"/>
                        </a:rPr>
                        <a:t>Risk Skoru</a:t>
                      </a:r>
                      <a:endParaRPr sz="1600" dirty="0">
                        <a:solidFill>
                          <a:srgbClr val="FF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marL="0" marR="0" marT="40317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40317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40317" marB="0">
                    <a:solidFill>
                      <a:srgbClr val="EDF7F8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80982693"/>
                  </a:ext>
                </a:extLst>
              </a:tr>
              <a:tr h="59909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600" i="1" spc="-1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1600" i="1" spc="2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HON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 (Son 3 ayda)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b="1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endParaRPr lang="tr-TR"/>
                    </a:p>
                  </a:txBody>
                  <a:tcPr marL="0" marR="0" marT="7738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68322907"/>
                  </a:ext>
                </a:extLst>
              </a:tr>
              <a:tr h="59907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600" i="1" spc="-1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1600" i="1" spc="2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HON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(Son 6 ayda)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b="1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065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10645275"/>
                  </a:ext>
                </a:extLst>
              </a:tr>
              <a:tr h="115597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600" i="1" spc="-1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1600" i="1" spc="20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16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HON</a:t>
                      </a:r>
                      <a:r>
                        <a:rPr lang="tr-TR"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16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(Son 12 ayda)</a:t>
                      </a:r>
                      <a:endParaRPr sz="1600" dirty="0">
                        <a:solidFill>
                          <a:srgbClr val="FF0000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26064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tr-TR" sz="1600" b="1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6064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6064" marB="0"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065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01631877"/>
                  </a:ext>
                </a:extLst>
              </a:tr>
              <a:tr h="159760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600" i="1" spc="-1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veya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HON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 </a:t>
                      </a: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tr-TR" sz="1600" i="1" dirty="0">
                        <a:solidFill>
                          <a:srgbClr val="58595B"/>
                        </a:solidFill>
                        <a:latin typeface="Verdana"/>
                        <a:cs typeface="Verdana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                                                               (DKA: Diyabetik </a:t>
                      </a:r>
                      <a:r>
                        <a:rPr lang="tr-TR"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Ketoasidoz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, tip 1 DM)</a:t>
                      </a: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tr-TR" sz="1600" i="1" dirty="0">
                        <a:solidFill>
                          <a:srgbClr val="58595B"/>
                        </a:solidFill>
                        <a:latin typeface="Verdana"/>
                        <a:cs typeface="Verdana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(HONK: </a:t>
                      </a:r>
                      <a:r>
                        <a:rPr lang="tr-TR"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Hiperosmoler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Non-ketotik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Koma, tip2DM)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6064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gridSpan="4">
                  <a:txBody>
                    <a:bodyPr/>
                    <a:lstStyle/>
                    <a:p>
                      <a:r>
                        <a:rPr lang="tr-TR"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                                    0</a:t>
                      </a:r>
                      <a:endParaRPr lang="tr-TR" dirty="0"/>
                    </a:p>
                  </a:txBody>
                  <a:tcPr marL="0" marR="0" marT="26064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51703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23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129452FD-BDEF-4BD3-AF27-FE1773BEB21E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48E7ABE5-2D4D-46CE-9780-886CBC4AB81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-2719227" y="-1053296"/>
          <a:ext cx="11512127" cy="7515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8381">
                  <a:extLst>
                    <a:ext uri="{9D8B030D-6E8A-4147-A177-3AD203B41FA5}">
                      <a16:colId xmlns:a16="http://schemas.microsoft.com/office/drawing/2014/main" val="3186991629"/>
                    </a:ext>
                  </a:extLst>
                </a:gridCol>
                <a:gridCol w="790803">
                  <a:extLst>
                    <a:ext uri="{9D8B030D-6E8A-4147-A177-3AD203B41FA5}">
                      <a16:colId xmlns:a16="http://schemas.microsoft.com/office/drawing/2014/main" val="2468595702"/>
                    </a:ext>
                  </a:extLst>
                </a:gridCol>
                <a:gridCol w="25683">
                  <a:extLst>
                    <a:ext uri="{9D8B030D-6E8A-4147-A177-3AD203B41FA5}">
                      <a16:colId xmlns:a16="http://schemas.microsoft.com/office/drawing/2014/main" val="335169112"/>
                    </a:ext>
                  </a:extLst>
                </a:gridCol>
                <a:gridCol w="2548228">
                  <a:extLst>
                    <a:ext uri="{9D8B030D-6E8A-4147-A177-3AD203B41FA5}">
                      <a16:colId xmlns:a16="http://schemas.microsoft.com/office/drawing/2014/main" val="3836975565"/>
                    </a:ext>
                  </a:extLst>
                </a:gridCol>
                <a:gridCol w="4456227">
                  <a:extLst>
                    <a:ext uri="{9D8B030D-6E8A-4147-A177-3AD203B41FA5}">
                      <a16:colId xmlns:a16="http://schemas.microsoft.com/office/drawing/2014/main" val="135132156"/>
                    </a:ext>
                  </a:extLst>
                </a:gridCol>
                <a:gridCol w="1152805">
                  <a:extLst>
                    <a:ext uri="{9D8B030D-6E8A-4147-A177-3AD203B41FA5}">
                      <a16:colId xmlns:a16="http://schemas.microsoft.com/office/drawing/2014/main" val="256494666"/>
                    </a:ext>
                  </a:extLst>
                </a:gridCol>
              </a:tblGrid>
              <a:tr h="1155265">
                <a:tc gridSpan="6">
                  <a:txBody>
                    <a:bodyPr/>
                    <a:lstStyle/>
                    <a:p>
                      <a:pPr marL="1425575" marR="1028065" indent="-389890" algn="r">
                        <a:lnSpc>
                          <a:spcPct val="104200"/>
                        </a:lnSpc>
                        <a:spcBef>
                          <a:spcPts val="145"/>
                        </a:spcBef>
                      </a:pPr>
                      <a:endParaRPr sz="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1810" marB="0">
                    <a:solidFill>
                      <a:srgbClr val="006C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47750946"/>
                  </a:ext>
                </a:extLst>
              </a:tr>
              <a:tr h="412854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5249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lang="tr-TR" sz="1600" b="1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lang="tr-TR" sz="1600" b="1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6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45209665"/>
                  </a:ext>
                </a:extLst>
              </a:tr>
              <a:tr h="412854">
                <a:tc gridSpan="3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8.</a:t>
                      </a:r>
                      <a:r>
                        <a:rPr sz="1600" b="1" spc="-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tr-TR" sz="16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Kalp Komplikasyonları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34721669"/>
                  </a:ext>
                </a:extLst>
              </a:tr>
              <a:tr h="41286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tr-TR"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Stabil olmayan</a:t>
                      </a:r>
                      <a:endParaRPr sz="1600" dirty="0">
                        <a:solidFill>
                          <a:srgbClr val="FF0000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15" dirty="0">
                          <a:solidFill>
                            <a:srgbClr val="FF0000"/>
                          </a:solidFill>
                          <a:latin typeface="Century Gothic"/>
                          <a:cs typeface="Century Gothic"/>
                        </a:rPr>
                        <a:t>6.5</a:t>
                      </a:r>
                      <a:endParaRPr sz="1600" dirty="0">
                        <a:solidFill>
                          <a:srgbClr val="FF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5639672"/>
                  </a:ext>
                </a:extLst>
              </a:tr>
              <a:tr h="41286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tab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il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80971"/>
                  </a:ext>
                </a:extLst>
              </a:tr>
              <a:tr h="412861">
                <a:tc gridSpan="3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Yok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49794769"/>
                  </a:ext>
                </a:extLst>
              </a:tr>
              <a:tr h="59900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lang="tr-TR" sz="1600" b="1" spc="5" dirty="0">
                        <a:solidFill>
                          <a:srgbClr val="006C76"/>
                        </a:solidFill>
                        <a:latin typeface="Century Gothic"/>
                        <a:cs typeface="Century Gothic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9.</a:t>
                      </a:r>
                      <a:r>
                        <a:rPr sz="16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tr-TR" sz="16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Böbrek komplikasyonları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23651274"/>
                  </a:ext>
                </a:extLst>
              </a:tr>
              <a:tr h="41285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eGFR</a:t>
                      </a:r>
                      <a:r>
                        <a:rPr sz="16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&lt;</a:t>
                      </a:r>
                      <a:r>
                        <a:rPr sz="16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r>
                        <a:rPr sz="1600" i="1" spc="-7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600" i="1" spc="35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600" i="1" spc="-50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lang="tr-TR" sz="1600" i="1" spc="-50" dirty="0" err="1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dak</a:t>
                      </a:r>
                      <a:endParaRPr sz="1600" dirty="0">
                        <a:solidFill>
                          <a:srgbClr val="FF0000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15" dirty="0">
                          <a:solidFill>
                            <a:srgbClr val="FF0000"/>
                          </a:solidFill>
                          <a:latin typeface="Century Gothic"/>
                          <a:cs typeface="Century Gothic"/>
                        </a:rPr>
                        <a:t>6.5</a:t>
                      </a:r>
                      <a:endParaRPr sz="1600" dirty="0">
                        <a:solidFill>
                          <a:srgbClr val="FF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02737"/>
                  </a:ext>
                </a:extLst>
              </a:tr>
              <a:tr h="412861">
                <a:tc gridSpan="3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eGFR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30–45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600" i="1" spc="3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600" i="1" spc="-5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lang="tr-TR" sz="1600" i="1" spc="-50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dak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646554"/>
                  </a:ext>
                </a:extLst>
              </a:tr>
              <a:tr h="41286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eGFR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45–60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600" i="1" spc="3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600" i="1" spc="-5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lang="tr-TR" sz="1600" i="1" spc="-50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dak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538932"/>
                  </a:ext>
                </a:extLst>
              </a:tr>
              <a:tr h="41286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eGFR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&gt;60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600" i="1" spc="3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600" i="1" spc="-5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lang="tr-TR" sz="1600" i="1" spc="-50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dak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69870774"/>
                  </a:ext>
                </a:extLst>
              </a:tr>
              <a:tr h="59900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lang="tr-TR" sz="1600" b="1" spc="15" dirty="0">
                        <a:solidFill>
                          <a:srgbClr val="006C76"/>
                        </a:solidFill>
                        <a:latin typeface="Century Gothic"/>
                        <a:cs typeface="Century Gothic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10.</a:t>
                      </a:r>
                      <a:r>
                        <a:rPr sz="1600" b="1" spc="-3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tr-TR" sz="16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Gebelik</a:t>
                      </a:r>
                      <a:r>
                        <a:rPr sz="1600" b="1" spc="-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*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80989806"/>
                  </a:ext>
                </a:extLst>
              </a:tr>
              <a:tr h="62059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tr-TR" sz="1600" i="1" spc="-10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Hedef şeker değerlerinde olmayan gebelik</a:t>
                      </a:r>
                      <a:r>
                        <a:rPr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*</a:t>
                      </a:r>
                      <a:endParaRPr sz="1600" dirty="0">
                        <a:solidFill>
                          <a:srgbClr val="FF0000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25249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15" dirty="0">
                          <a:solidFill>
                            <a:srgbClr val="FF0000"/>
                          </a:solidFill>
                          <a:latin typeface="Century Gothic"/>
                          <a:cs typeface="Century Gothic"/>
                        </a:rPr>
                        <a:t>6.5</a:t>
                      </a:r>
                      <a:endParaRPr sz="1600" dirty="0">
                        <a:solidFill>
                          <a:srgbClr val="FF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marL="0" marR="0" marT="25249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3489639"/>
                  </a:ext>
                </a:extLst>
              </a:tr>
              <a:tr h="41286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spc="-10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Hedef şeker değerlerinde olan gebelik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*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3.5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222342"/>
                  </a:ext>
                </a:extLst>
              </a:tr>
              <a:tr h="412861">
                <a:tc gridSpan="3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Gebelik yok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01411155"/>
                  </a:ext>
                </a:extLst>
              </a:tr>
            </a:tbl>
          </a:graphicData>
        </a:graphic>
      </p:graphicFrame>
      <p:sp>
        <p:nvSpPr>
          <p:cNvPr id="4" name="object 16">
            <a:extLst>
              <a:ext uri="{FF2B5EF4-FFF2-40B4-BE49-F238E27FC236}">
                <a16:creationId xmlns:a16="http://schemas.microsoft.com/office/drawing/2014/main" id="{10CA93FF-D618-4F4D-9DB8-A6081B07539C}"/>
              </a:ext>
            </a:extLst>
          </p:cNvPr>
          <p:cNvSpPr txBox="1"/>
          <p:nvPr/>
        </p:nvSpPr>
        <p:spPr>
          <a:xfrm>
            <a:off x="3645159" y="6498398"/>
            <a:ext cx="4602823" cy="359603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lang="tr-TR" sz="1100" b="1" spc="29" dirty="0">
                <a:solidFill>
                  <a:srgbClr val="FF0000"/>
                </a:solidFill>
                <a:latin typeface="Calibri"/>
                <a:cs typeface="Calibri"/>
              </a:rPr>
              <a:t>Diyabet olsun veya olmasın </a:t>
            </a:r>
          </a:p>
          <a:p>
            <a:pPr marL="8145">
              <a:spcBef>
                <a:spcPts val="64"/>
              </a:spcBef>
            </a:pPr>
            <a:r>
              <a:rPr lang="tr-TR" sz="1100" b="1" spc="29" dirty="0">
                <a:solidFill>
                  <a:srgbClr val="FF0000"/>
                </a:solidFill>
                <a:latin typeface="Calibri"/>
                <a:cs typeface="Calibri"/>
              </a:rPr>
              <a:t>gebelik </a:t>
            </a:r>
            <a:r>
              <a:rPr sz="1100" b="1" spc="38" dirty="0" err="1">
                <a:solidFill>
                  <a:srgbClr val="FF0000"/>
                </a:solidFill>
                <a:latin typeface="Calibri"/>
                <a:cs typeface="Calibri"/>
              </a:rPr>
              <a:t>ve</a:t>
            </a:r>
            <a:r>
              <a:rPr lang="tr-TR" sz="1100" b="1" spc="38" dirty="0">
                <a:solidFill>
                  <a:srgbClr val="FF0000"/>
                </a:solidFill>
                <a:latin typeface="Calibri"/>
                <a:cs typeface="Calibri"/>
              </a:rPr>
              <a:t> süt emzirme oruç tutmama hakkı için yeterli bir nedendir. </a:t>
            </a:r>
            <a:endParaRPr sz="11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325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1377B2FD-6EC4-4341-AC4F-67CBB3F5B924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C8738FE6-9F83-4803-B2ED-4C52CD7CAF9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-3592529" y="616452"/>
          <a:ext cx="13027631" cy="59164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18658">
                  <a:extLst>
                    <a:ext uri="{9D8B030D-6E8A-4147-A177-3AD203B41FA5}">
                      <a16:colId xmlns:a16="http://schemas.microsoft.com/office/drawing/2014/main" val="516323391"/>
                    </a:ext>
                  </a:extLst>
                </a:gridCol>
                <a:gridCol w="1306019">
                  <a:extLst>
                    <a:ext uri="{9D8B030D-6E8A-4147-A177-3AD203B41FA5}">
                      <a16:colId xmlns:a16="http://schemas.microsoft.com/office/drawing/2014/main" val="2949367618"/>
                    </a:ext>
                  </a:extLst>
                </a:gridCol>
                <a:gridCol w="354674">
                  <a:extLst>
                    <a:ext uri="{9D8B030D-6E8A-4147-A177-3AD203B41FA5}">
                      <a16:colId xmlns:a16="http://schemas.microsoft.com/office/drawing/2014/main" val="1750585697"/>
                    </a:ext>
                  </a:extLst>
                </a:gridCol>
                <a:gridCol w="5043541">
                  <a:extLst>
                    <a:ext uri="{9D8B030D-6E8A-4147-A177-3AD203B41FA5}">
                      <a16:colId xmlns:a16="http://schemas.microsoft.com/office/drawing/2014/main" val="1660805671"/>
                    </a:ext>
                  </a:extLst>
                </a:gridCol>
                <a:gridCol w="1304739">
                  <a:extLst>
                    <a:ext uri="{9D8B030D-6E8A-4147-A177-3AD203B41FA5}">
                      <a16:colId xmlns:a16="http://schemas.microsoft.com/office/drawing/2014/main" val="2548241402"/>
                    </a:ext>
                  </a:extLst>
                </a:gridCol>
              </a:tblGrid>
              <a:tr h="45510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11.</a:t>
                      </a:r>
                      <a:r>
                        <a:rPr sz="1600" b="1" spc="-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tr-TR" sz="1600" b="1" spc="3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Düşkünlük ve idrak melikeleri (fonksiyonları)     </a:t>
                      </a:r>
                      <a:r>
                        <a:rPr lang="tr-TR" sz="1600" b="1" spc="30" dirty="0">
                          <a:solidFill>
                            <a:srgbClr val="FF0000"/>
                          </a:solidFill>
                          <a:latin typeface="Century Gothic"/>
                          <a:cs typeface="Century Gothic"/>
                        </a:rPr>
                        <a:t>Risk Skoru</a:t>
                      </a:r>
                      <a:endParaRPr sz="1600" dirty="0">
                        <a:solidFill>
                          <a:srgbClr val="FF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11966854"/>
                  </a:ext>
                </a:extLst>
              </a:tr>
              <a:tr h="45511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Düşkünlük veya bozulmuş idrak </a:t>
                      </a:r>
                      <a:r>
                        <a:rPr lang="tr-TR" sz="1600" i="1" dirty="0" err="1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fonsiyonları</a:t>
                      </a:r>
                      <a:endParaRPr sz="1600" dirty="0">
                        <a:solidFill>
                          <a:srgbClr val="FF0000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15" dirty="0">
                          <a:solidFill>
                            <a:srgbClr val="FF0000"/>
                          </a:solidFill>
                          <a:latin typeface="Century Gothic"/>
                          <a:cs typeface="Century Gothic"/>
                        </a:rPr>
                        <a:t>6.5</a:t>
                      </a:r>
                      <a:endParaRPr sz="1600" dirty="0">
                        <a:solidFill>
                          <a:srgbClr val="FF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59188"/>
                  </a:ext>
                </a:extLst>
              </a:tr>
              <a:tr h="455117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9385" indent="-88265">
                        <a:lnSpc>
                          <a:spcPct val="100000"/>
                        </a:lnSpc>
                        <a:spcBef>
                          <a:spcPts val="315"/>
                        </a:spcBef>
                        <a:buChar char="&gt;"/>
                        <a:tabLst>
                          <a:tab pos="160020" algn="l"/>
                        </a:tabLst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70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spc="-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yaşın üzerinde veya ev desteği yok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15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3.5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299788"/>
                  </a:ext>
                </a:extLst>
              </a:tr>
              <a:tr h="455110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Düşkünlük veya idrak </a:t>
                      </a:r>
                      <a:r>
                        <a:rPr lang="tr-TR" sz="1600" i="1" dirty="0" err="1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fonk</a:t>
                      </a: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. Boz. yok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51471527"/>
                  </a:ext>
                </a:extLst>
              </a:tr>
              <a:tr h="45510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12.</a:t>
                      </a:r>
                      <a:r>
                        <a:rPr sz="1600" b="1" spc="-2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tr-TR" sz="1600" b="1" spc="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Fizik işgücü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3812980"/>
                  </a:ext>
                </a:extLst>
              </a:tr>
              <a:tr h="45511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Çok yoğun fizik işgücü ile çalışmak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136064"/>
                  </a:ext>
                </a:extLst>
              </a:tr>
              <a:tr h="45511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Orta derecede yoğun fizik işgücü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4959261"/>
                  </a:ext>
                </a:extLst>
              </a:tr>
              <a:tr h="455117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Çalışmıyor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84521906"/>
                  </a:ext>
                </a:extLst>
              </a:tr>
              <a:tr h="45510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13.</a:t>
                      </a:r>
                      <a:r>
                        <a:rPr sz="16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tr-TR" sz="1600" b="1" spc="1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Önceki Ramazan Deneyimi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38102342"/>
                  </a:ext>
                </a:extLst>
              </a:tr>
              <a:tr h="45511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Olumsuz deneyim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0258651"/>
                  </a:ext>
                </a:extLst>
              </a:tr>
              <a:tr h="45509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tr-TR" sz="1600" dirty="0">
                          <a:latin typeface="Verdana"/>
                          <a:cs typeface="Verdana"/>
                        </a:rPr>
                        <a:t>Olumlu veya olumsuz deneyimi yok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T w="6350">
                      <a:solidFill>
                        <a:srgbClr val="58595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82245415"/>
                  </a:ext>
                </a:extLst>
              </a:tr>
              <a:tr h="455105"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1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14.</a:t>
                      </a:r>
                      <a:r>
                        <a:rPr sz="16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tr-TR" sz="1600" b="1" spc="-20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Toplam </a:t>
                      </a:r>
                      <a:r>
                        <a:rPr lang="tr-TR" sz="1600" b="1" spc="2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Oruç Tutulan Saat </a:t>
                      </a:r>
                      <a:r>
                        <a:rPr sz="16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lang="tr-TR" sz="16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Yere bağlı</a:t>
                      </a:r>
                      <a:r>
                        <a:rPr sz="1600" b="1" spc="-5" dirty="0">
                          <a:solidFill>
                            <a:srgbClr val="006C76"/>
                          </a:solidFill>
                          <a:latin typeface="Century Gothic"/>
                          <a:cs typeface="Century Gothic"/>
                        </a:rPr>
                        <a:t>)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solidFill>
                      <a:srgbClr val="EDF7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56412241"/>
                  </a:ext>
                </a:extLst>
              </a:tr>
              <a:tr h="45513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≥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600" i="1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600" i="1" spc="-75" dirty="0">
                          <a:solidFill>
                            <a:srgbClr val="58595B"/>
                          </a:solidFill>
                          <a:latin typeface="Verdana"/>
                          <a:cs typeface="Verdana"/>
                        </a:rPr>
                        <a:t>saat ve üzeri</a:t>
                      </a:r>
                      <a:endParaRPr sz="1600" dirty="0">
                        <a:latin typeface="Verdana"/>
                        <a:cs typeface="Verdana"/>
                      </a:endParaRPr>
                    </a:p>
                  </a:txBody>
                  <a:tcPr marL="0" marR="0" marT="25656" marB="0">
                    <a:lnR w="6350">
                      <a:solidFill>
                        <a:srgbClr val="58595B"/>
                      </a:solidFill>
                      <a:prstDash val="solid"/>
                    </a:lnR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58595B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656" marB="0">
                    <a:lnL w="6350">
                      <a:solidFill>
                        <a:srgbClr val="58595B"/>
                      </a:solidFill>
                      <a:prstDash val="solid"/>
                    </a:lnL>
                    <a:lnB w="6350">
                      <a:solidFill>
                        <a:srgbClr val="5859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9753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166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14457" y="6550043"/>
            <a:ext cx="207288" cy="37059"/>
          </a:xfrm>
          <a:custGeom>
            <a:avLst/>
            <a:gdLst/>
            <a:ahLst/>
            <a:cxnLst/>
            <a:rect l="l" t="t" r="r" b="b"/>
            <a:pathLst>
              <a:path w="323215" h="57784">
                <a:moveTo>
                  <a:pt x="0" y="57594"/>
                </a:moveTo>
                <a:lnTo>
                  <a:pt x="322605" y="57594"/>
                </a:lnTo>
                <a:lnTo>
                  <a:pt x="322605" y="0"/>
                </a:lnTo>
                <a:lnTo>
                  <a:pt x="0" y="0"/>
                </a:lnTo>
                <a:lnTo>
                  <a:pt x="0" y="57594"/>
                </a:lnTo>
                <a:close/>
              </a:path>
            </a:pathLst>
          </a:custGeom>
          <a:solidFill>
            <a:srgbClr val="0089CF"/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3" name="object 3"/>
          <p:cNvSpPr/>
          <p:nvPr/>
        </p:nvSpPr>
        <p:spPr>
          <a:xfrm>
            <a:off x="4454185" y="6575352"/>
            <a:ext cx="4067560" cy="37059"/>
          </a:xfrm>
          <a:custGeom>
            <a:avLst/>
            <a:gdLst/>
            <a:ahLst/>
            <a:cxnLst/>
            <a:rect l="l" t="t" r="r" b="b"/>
            <a:pathLst>
              <a:path w="6342380" h="57784">
                <a:moveTo>
                  <a:pt x="6341999" y="0"/>
                </a:moveTo>
                <a:lnTo>
                  <a:pt x="0" y="0"/>
                </a:lnTo>
                <a:lnTo>
                  <a:pt x="0" y="57594"/>
                </a:lnTo>
                <a:lnTo>
                  <a:pt x="6341999" y="57594"/>
                </a:lnTo>
                <a:lnTo>
                  <a:pt x="6341999" y="0"/>
                </a:lnTo>
                <a:close/>
              </a:path>
            </a:pathLst>
          </a:custGeom>
          <a:solidFill>
            <a:srgbClr val="0089CF"/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5" name="object 5"/>
          <p:cNvSpPr txBox="1"/>
          <p:nvPr/>
        </p:nvSpPr>
        <p:spPr>
          <a:xfrm>
            <a:off x="4722945" y="528492"/>
            <a:ext cx="384439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b="1" spc="13" dirty="0">
                <a:solidFill>
                  <a:srgbClr val="FFFFFF"/>
                </a:solidFill>
                <a:latin typeface="Century Gothic"/>
                <a:cs typeface="Century Gothic"/>
              </a:rPr>
              <a:t>CHA</a:t>
            </a:r>
            <a:r>
              <a:rPr sz="513" b="1" dirty="0">
                <a:solidFill>
                  <a:srgbClr val="FFFFFF"/>
                </a:solidFill>
                <a:latin typeface="Century Gothic"/>
                <a:cs typeface="Century Gothic"/>
              </a:rPr>
              <a:t>P</a:t>
            </a:r>
            <a:r>
              <a:rPr sz="513" b="1" spc="67" dirty="0">
                <a:solidFill>
                  <a:srgbClr val="FFFFFF"/>
                </a:solidFill>
                <a:latin typeface="Century Gothic"/>
                <a:cs typeface="Century Gothic"/>
              </a:rPr>
              <a:t>TER</a:t>
            </a:r>
            <a:r>
              <a:rPr sz="513" b="1" spc="-3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19" dirty="0">
                <a:solidFill>
                  <a:srgbClr val="FFFFFF"/>
                </a:solidFill>
                <a:latin typeface="Century Gothic"/>
                <a:cs typeface="Century Gothic"/>
              </a:rPr>
              <a:t>6</a:t>
            </a:r>
            <a:endParaRPr sz="513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49923" y="528492"/>
            <a:ext cx="1733640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b="1" spc="-10" dirty="0">
                <a:solidFill>
                  <a:srgbClr val="FFFFFF"/>
                </a:solidFill>
                <a:latin typeface="Century Gothic"/>
                <a:cs typeface="Century Gothic"/>
              </a:rPr>
              <a:t>Diabetes</a:t>
            </a:r>
            <a:r>
              <a:rPr sz="513" b="1" spc="-13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-19" dirty="0">
                <a:solidFill>
                  <a:srgbClr val="FFFFFF"/>
                </a:solidFill>
                <a:latin typeface="Century Gothic"/>
                <a:cs typeface="Century Gothic"/>
              </a:rPr>
              <a:t>and</a:t>
            </a:r>
            <a:r>
              <a:rPr sz="513" b="1" spc="-13" dirty="0">
                <a:solidFill>
                  <a:srgbClr val="FFFFFF"/>
                </a:solidFill>
                <a:latin typeface="Century Gothic"/>
                <a:cs typeface="Century Gothic"/>
              </a:rPr>
              <a:t> Ramadan: </a:t>
            </a:r>
            <a:r>
              <a:rPr sz="513" b="1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513" b="1" spc="-13" dirty="0">
                <a:solidFill>
                  <a:srgbClr val="FFFFFF"/>
                </a:solidFill>
                <a:latin typeface="Century Gothic"/>
                <a:cs typeface="Century Gothic"/>
              </a:rPr>
              <a:t> Medico-Religious</a:t>
            </a:r>
            <a:r>
              <a:rPr sz="513"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513" b="1" spc="-13" dirty="0">
                <a:solidFill>
                  <a:srgbClr val="FFFFFF"/>
                </a:solidFill>
                <a:latin typeface="Century Gothic"/>
                <a:cs typeface="Century Gothic"/>
              </a:rPr>
              <a:t>Perspective</a:t>
            </a:r>
            <a:endParaRPr sz="513">
              <a:latin typeface="Century Gothic"/>
              <a:cs typeface="Century Gothic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046463" y="1544041"/>
            <a:ext cx="4931594" cy="1488378"/>
          </a:xfrm>
          <a:custGeom>
            <a:avLst/>
            <a:gdLst/>
            <a:ahLst/>
            <a:cxnLst/>
            <a:rect l="l" t="t" r="r" b="b"/>
            <a:pathLst>
              <a:path w="6480175" h="36195">
                <a:moveTo>
                  <a:pt x="6479997" y="0"/>
                </a:moveTo>
                <a:lnTo>
                  <a:pt x="0" y="0"/>
                </a:lnTo>
                <a:lnTo>
                  <a:pt x="0" y="36093"/>
                </a:lnTo>
                <a:lnTo>
                  <a:pt x="6479997" y="36093"/>
                </a:lnTo>
                <a:lnTo>
                  <a:pt x="6479997" y="0"/>
                </a:lnTo>
                <a:close/>
              </a:path>
            </a:pathLst>
          </a:custGeom>
          <a:solidFill>
            <a:srgbClr val="006C76"/>
          </a:solidFill>
        </p:spPr>
        <p:txBody>
          <a:bodyPr wrap="square" lIns="0" tIns="0" rIns="0" bIns="0" rtlCol="0"/>
          <a:lstStyle/>
          <a:p>
            <a:pPr marL="8145" algn="ctr">
              <a:spcBef>
                <a:spcPts val="122"/>
              </a:spcBef>
            </a:pPr>
            <a:endParaRPr lang="tr-TR" sz="2400" b="1" spc="29" dirty="0">
              <a:solidFill>
                <a:schemeClr val="bg1"/>
              </a:solidFill>
              <a:latin typeface="Century Gothic"/>
              <a:cs typeface="Century Gothic"/>
            </a:endParaRPr>
          </a:p>
          <a:p>
            <a:pPr marL="8145" algn="ctr">
              <a:spcBef>
                <a:spcPts val="122"/>
              </a:spcBef>
            </a:pPr>
            <a:r>
              <a:rPr lang="en-US" sz="2400" b="1" spc="29" dirty="0">
                <a:solidFill>
                  <a:schemeClr val="bg1"/>
                </a:solidFill>
                <a:latin typeface="Century Gothic"/>
                <a:cs typeface="Century Gothic"/>
              </a:rPr>
              <a:t>Risk</a:t>
            </a:r>
            <a:r>
              <a:rPr lang="en-US" sz="2400" b="1" spc="-13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lang="en-US" sz="2400" b="1" spc="-22" dirty="0">
                <a:solidFill>
                  <a:schemeClr val="bg1"/>
                </a:solidFill>
                <a:latin typeface="Century Gothic"/>
                <a:cs typeface="Century Gothic"/>
              </a:rPr>
              <a:t>s</a:t>
            </a:r>
            <a:r>
              <a:rPr lang="tr-TR" sz="2400" b="1" spc="-22" dirty="0">
                <a:solidFill>
                  <a:schemeClr val="bg1"/>
                </a:solidFill>
                <a:latin typeface="Century Gothic"/>
                <a:cs typeface="Century Gothic"/>
              </a:rPr>
              <a:t>korları</a:t>
            </a:r>
            <a:r>
              <a:rPr lang="en-US" sz="2400" b="1" spc="-13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lang="tr-TR" sz="2400" b="1" spc="-19" dirty="0">
                <a:solidFill>
                  <a:schemeClr val="bg1"/>
                </a:solidFill>
                <a:latin typeface="Century Gothic"/>
                <a:cs typeface="Century Gothic"/>
              </a:rPr>
              <a:t> ve</a:t>
            </a:r>
            <a:r>
              <a:rPr lang="en-US" sz="2400" b="1" spc="-13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lang="en-US" sz="2400" b="1" spc="19" dirty="0">
                <a:solidFill>
                  <a:schemeClr val="bg1"/>
                </a:solidFill>
                <a:latin typeface="Century Gothic"/>
                <a:cs typeface="Century Gothic"/>
              </a:rPr>
              <a:t>risk</a:t>
            </a:r>
            <a:r>
              <a:rPr lang="en-US" sz="2400" b="1" spc="-13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lang="tr-TR" sz="2400" b="1" spc="-16" dirty="0">
                <a:solidFill>
                  <a:schemeClr val="bg1"/>
                </a:solidFill>
                <a:latin typeface="Century Gothic"/>
                <a:cs typeface="Century Gothic"/>
              </a:rPr>
              <a:t>kategorileri</a:t>
            </a:r>
            <a:endParaRPr lang="en-US" sz="24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87966" y="3930933"/>
            <a:ext cx="2465153" cy="314009"/>
          </a:xfrm>
          <a:prstGeom prst="rect">
            <a:avLst/>
          </a:prstGeom>
          <a:solidFill>
            <a:srgbClr val="50B848"/>
          </a:solidFill>
        </p:spPr>
        <p:txBody>
          <a:bodyPr vert="horz" wrap="square" lIns="0" tIns="36652" rIns="0" bIns="0" rtlCol="0">
            <a:spAutoFit/>
          </a:bodyPr>
          <a:lstStyle/>
          <a:p>
            <a:pPr algn="ctr">
              <a:spcBef>
                <a:spcPts val="289"/>
              </a:spcBef>
            </a:pPr>
            <a:r>
              <a:rPr lang="tr-TR" b="1" spc="38" dirty="0">
                <a:solidFill>
                  <a:srgbClr val="FFFFFF"/>
                </a:solidFill>
                <a:latin typeface="Century Gothic"/>
                <a:cs typeface="Century Gothic"/>
              </a:rPr>
              <a:t>DÜŞÜK</a:t>
            </a:r>
            <a:r>
              <a:rPr b="1" spc="-22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b="1" spc="42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lang="tr-TR" b="1" spc="42" dirty="0">
                <a:solidFill>
                  <a:srgbClr val="FFFFFF"/>
                </a:solidFill>
                <a:latin typeface="Century Gothic"/>
                <a:cs typeface="Century Gothic"/>
              </a:rPr>
              <a:t>İ</a:t>
            </a:r>
            <a:r>
              <a:rPr b="1" spc="42" dirty="0">
                <a:solidFill>
                  <a:srgbClr val="FFFFFF"/>
                </a:solidFill>
                <a:latin typeface="Century Gothic"/>
                <a:cs typeface="Century Gothic"/>
              </a:rPr>
              <a:t>SK</a:t>
            </a:r>
            <a:endParaRPr dirty="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87966" y="4689878"/>
            <a:ext cx="2465153" cy="323674"/>
          </a:xfrm>
          <a:prstGeom prst="rect">
            <a:avLst/>
          </a:prstGeom>
          <a:solidFill>
            <a:srgbClr val="FDB913"/>
          </a:solidFill>
        </p:spPr>
        <p:txBody>
          <a:bodyPr vert="horz" wrap="square" lIns="0" tIns="36652" rIns="0" bIns="0" rtlCol="0">
            <a:spAutoFit/>
          </a:bodyPr>
          <a:lstStyle/>
          <a:p>
            <a:pPr algn="ctr">
              <a:spcBef>
                <a:spcPts val="289"/>
              </a:spcBef>
            </a:pPr>
            <a:r>
              <a:rPr lang="tr-TR" b="1" spc="22" dirty="0">
                <a:solidFill>
                  <a:srgbClr val="FFFFFF"/>
                </a:solidFill>
                <a:latin typeface="Century Gothic"/>
                <a:cs typeface="Century Gothic"/>
              </a:rPr>
              <a:t>ORTA DERECEDE </a:t>
            </a:r>
            <a:r>
              <a:rPr b="1" spc="42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lang="tr-TR" b="1" spc="42" dirty="0">
                <a:solidFill>
                  <a:srgbClr val="FFFFFF"/>
                </a:solidFill>
                <a:latin typeface="Century Gothic"/>
                <a:cs typeface="Century Gothic"/>
              </a:rPr>
              <a:t>İ</a:t>
            </a:r>
            <a:r>
              <a:rPr b="1" spc="42" dirty="0">
                <a:solidFill>
                  <a:srgbClr val="FFFFFF"/>
                </a:solidFill>
                <a:latin typeface="Century Gothic"/>
                <a:cs typeface="Century Gothic"/>
              </a:rPr>
              <a:t>SK</a:t>
            </a:r>
            <a:endParaRPr dirty="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87966" y="5429483"/>
            <a:ext cx="2465153" cy="314009"/>
          </a:xfrm>
          <a:prstGeom prst="rect">
            <a:avLst/>
          </a:prstGeom>
          <a:solidFill>
            <a:srgbClr val="ED1A3B"/>
          </a:solidFill>
        </p:spPr>
        <p:txBody>
          <a:bodyPr vert="horz" wrap="square" lIns="0" tIns="36652" rIns="0" bIns="0" rtlCol="0">
            <a:spAutoFit/>
          </a:bodyPr>
          <a:lstStyle/>
          <a:p>
            <a:pPr algn="ctr">
              <a:spcBef>
                <a:spcPts val="289"/>
              </a:spcBef>
            </a:pPr>
            <a:r>
              <a:rPr lang="tr-TR" b="1" spc="13" dirty="0">
                <a:solidFill>
                  <a:srgbClr val="FFFFFF"/>
                </a:solidFill>
                <a:latin typeface="Century Gothic"/>
                <a:cs typeface="Century Gothic"/>
              </a:rPr>
              <a:t>YÜKSEK</a:t>
            </a:r>
            <a:r>
              <a:rPr b="1" spc="-19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b="1" spc="42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lang="tr-TR" b="1" spc="42" dirty="0">
                <a:solidFill>
                  <a:srgbClr val="FFFFFF"/>
                </a:solidFill>
                <a:latin typeface="Century Gothic"/>
                <a:cs typeface="Century Gothic"/>
              </a:rPr>
              <a:t>İ</a:t>
            </a:r>
            <a:r>
              <a:rPr b="1" spc="42" dirty="0">
                <a:solidFill>
                  <a:srgbClr val="FFFFFF"/>
                </a:solidFill>
                <a:latin typeface="Century Gothic"/>
                <a:cs typeface="Century Gothic"/>
              </a:rPr>
              <a:t>SK</a:t>
            </a:r>
            <a:endParaRPr dirty="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39445" y="3960814"/>
            <a:ext cx="2230175" cy="314009"/>
          </a:xfrm>
          <a:prstGeom prst="rect">
            <a:avLst/>
          </a:prstGeom>
          <a:solidFill>
            <a:srgbClr val="50B848"/>
          </a:solidFill>
        </p:spPr>
        <p:txBody>
          <a:bodyPr vert="horz" wrap="square" lIns="0" tIns="36652" rIns="0" bIns="0" rtlCol="0">
            <a:spAutoFit/>
          </a:bodyPr>
          <a:lstStyle/>
          <a:p>
            <a:pPr marL="74115">
              <a:spcBef>
                <a:spcPts val="289"/>
              </a:spcBef>
            </a:pPr>
            <a:r>
              <a:rPr lang="tr-TR" b="1" spc="16" dirty="0">
                <a:solidFill>
                  <a:srgbClr val="FFFFFF"/>
                </a:solidFill>
                <a:latin typeface="Century Gothic"/>
                <a:cs typeface="Century Gothic"/>
              </a:rPr>
              <a:t>SKOR       </a:t>
            </a:r>
            <a:r>
              <a:rPr b="1" spc="-13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b="1" spc="19" dirty="0">
                <a:solidFill>
                  <a:srgbClr val="FFFFFF"/>
                </a:solidFill>
                <a:latin typeface="Century Gothic"/>
                <a:cs typeface="Century Gothic"/>
              </a:rPr>
              <a:t>0</a:t>
            </a:r>
            <a:r>
              <a:rPr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lang="tr-TR" b="1" spc="29" dirty="0">
                <a:solidFill>
                  <a:srgbClr val="FFFFFF"/>
                </a:solidFill>
                <a:latin typeface="Century Gothic"/>
                <a:cs typeface="Century Gothic"/>
              </a:rPr>
              <a:t>-</a:t>
            </a:r>
            <a:r>
              <a:rPr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b="1" spc="19" dirty="0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endParaRPr dirty="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039445" y="4710089"/>
            <a:ext cx="2135876" cy="314009"/>
          </a:xfrm>
          <a:prstGeom prst="rect">
            <a:avLst/>
          </a:prstGeom>
          <a:solidFill>
            <a:srgbClr val="FDB913"/>
          </a:solidFill>
        </p:spPr>
        <p:txBody>
          <a:bodyPr vert="horz" wrap="square" lIns="0" tIns="36652" rIns="0" bIns="0" rtlCol="0">
            <a:spAutoFit/>
          </a:bodyPr>
          <a:lstStyle/>
          <a:p>
            <a:pPr marL="46016">
              <a:spcBef>
                <a:spcPts val="289"/>
              </a:spcBef>
            </a:pPr>
            <a:r>
              <a:rPr b="1" spc="16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lang="tr-TR" b="1" spc="16" dirty="0">
                <a:solidFill>
                  <a:srgbClr val="FFFFFF"/>
                </a:solidFill>
                <a:latin typeface="Century Gothic"/>
                <a:cs typeface="Century Gothic"/>
              </a:rPr>
              <a:t>KOR     </a:t>
            </a:r>
            <a:r>
              <a:rPr b="1" spc="10" dirty="0">
                <a:solidFill>
                  <a:srgbClr val="FFFFFF"/>
                </a:solidFill>
                <a:latin typeface="Century Gothic"/>
                <a:cs typeface="Century Gothic"/>
              </a:rPr>
              <a:t>3.5</a:t>
            </a:r>
            <a:r>
              <a:rPr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lang="tr-TR" b="1" spc="29" dirty="0">
                <a:solidFill>
                  <a:srgbClr val="FFFFFF"/>
                </a:solidFill>
                <a:latin typeface="Century Gothic"/>
                <a:cs typeface="Century Gothic"/>
              </a:rPr>
              <a:t>-</a:t>
            </a:r>
            <a:r>
              <a:rPr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b="1" spc="19" dirty="0">
                <a:solidFill>
                  <a:srgbClr val="FFFFFF"/>
                </a:solidFill>
                <a:latin typeface="Century Gothic"/>
                <a:cs typeface="Century Gothic"/>
              </a:rPr>
              <a:t>6</a:t>
            </a:r>
            <a:endParaRPr dirty="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039445" y="5440028"/>
            <a:ext cx="2135876" cy="314009"/>
          </a:xfrm>
          <a:prstGeom prst="rect">
            <a:avLst/>
          </a:prstGeom>
          <a:solidFill>
            <a:srgbClr val="ED1A3B"/>
          </a:solidFill>
        </p:spPr>
        <p:txBody>
          <a:bodyPr vert="horz" wrap="square" lIns="0" tIns="36652" rIns="0" bIns="0" rtlCol="0">
            <a:spAutoFit/>
          </a:bodyPr>
          <a:lstStyle/>
          <a:p>
            <a:pPr marL="128276">
              <a:spcBef>
                <a:spcPts val="289"/>
              </a:spcBef>
            </a:pPr>
            <a:r>
              <a:rPr lang="tr-TR" b="1" spc="16" dirty="0">
                <a:solidFill>
                  <a:srgbClr val="FFFFFF"/>
                </a:solidFill>
                <a:latin typeface="Century Gothic"/>
                <a:cs typeface="Century Gothic"/>
              </a:rPr>
              <a:t>SKOR       </a:t>
            </a:r>
            <a:r>
              <a:rPr b="1" spc="-16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b="1" spc="-3" dirty="0">
                <a:solidFill>
                  <a:srgbClr val="FFFFFF"/>
                </a:solidFill>
                <a:latin typeface="Century Gothic"/>
                <a:cs typeface="Century Gothic"/>
              </a:rPr>
              <a:t>&gt;</a:t>
            </a:r>
            <a:r>
              <a:rPr b="1" spc="-13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b="1" spc="19" dirty="0">
                <a:solidFill>
                  <a:srgbClr val="FFFFFF"/>
                </a:solidFill>
                <a:latin typeface="Century Gothic"/>
                <a:cs typeface="Century Gothic"/>
              </a:rPr>
              <a:t>6</a:t>
            </a:r>
            <a:endParaRPr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2984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876</Words>
  <Application>Microsoft Office PowerPoint</Application>
  <PresentationFormat>Geniş ekran</PresentationFormat>
  <Paragraphs>251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Times New Roman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2025-09-29T17:32:49Z</dcterms:created>
  <dcterms:modified xsi:type="dcterms:W3CDTF">2025-09-29T17:33:00Z</dcterms:modified>
</cp:coreProperties>
</file>